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60" r:id="rId4"/>
    <p:sldId id="259"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6D6"/>
    <a:srgbClr val="F9B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2"/>
  </p:normalViewPr>
  <p:slideViewPr>
    <p:cSldViewPr snapToGrid="0">
      <p:cViewPr>
        <p:scale>
          <a:sx n="108" d="100"/>
          <a:sy n="108" d="100"/>
        </p:scale>
        <p:origin x="144"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18391885-466B-144D-A3A6-2ED5FE9D6267}" type="datetimeFigureOut">
              <a:rPr lang="en-US" smtClean="0"/>
              <a:t>7/24/23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0E5A249-E0C1-0F42-A935-6CB34D7A9C25}"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533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91885-466B-144D-A3A6-2ED5FE9D6267}"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213905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91885-466B-144D-A3A6-2ED5FE9D6267}"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298281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91885-466B-144D-A3A6-2ED5FE9D6267}"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233200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18391885-466B-144D-A3A6-2ED5FE9D6267}" type="datetimeFigureOut">
              <a:rPr lang="en-US" smtClean="0"/>
              <a:t>7/24/23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0E5A249-E0C1-0F42-A935-6CB34D7A9C25}"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0594211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391885-466B-144D-A3A6-2ED5FE9D6267}" type="datetimeFigureOut">
              <a:rPr lang="en-US" smtClean="0"/>
              <a:t>7/24/23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341567931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391885-466B-144D-A3A6-2ED5FE9D6267}" type="datetimeFigureOut">
              <a:rPr lang="en-US" smtClean="0"/>
              <a:t>7/24/23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322223562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391885-466B-144D-A3A6-2ED5FE9D6267}" type="datetimeFigureOut">
              <a:rPr lang="en-US" smtClean="0"/>
              <a:t>7/24/23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176853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91885-466B-144D-A3A6-2ED5FE9D6267}" type="datetimeFigureOut">
              <a:rPr lang="en-US" smtClean="0"/>
              <a:t>7/24/23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27662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18391885-466B-144D-A3A6-2ED5FE9D6267}" type="datetimeFigureOut">
              <a:rPr lang="en-US" smtClean="0"/>
              <a:t>7/24/23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D0E5A249-E0C1-0F42-A935-6CB34D7A9C25}"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843891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18391885-466B-144D-A3A6-2ED5FE9D6267}" type="datetimeFigureOut">
              <a:rPr lang="en-US" smtClean="0"/>
              <a:t>7/24/23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0E5A249-E0C1-0F42-A935-6CB34D7A9C25}" type="slidenum">
              <a:rPr lang="en-US" smtClean="0"/>
              <a:t>‹#›</a:t>
            </a:fld>
            <a:endParaRPr lang="en-US"/>
          </a:p>
        </p:txBody>
      </p:sp>
    </p:spTree>
    <p:extLst>
      <p:ext uri="{BB962C8B-B14F-4D97-AF65-F5344CB8AC3E}">
        <p14:creationId xmlns:p14="http://schemas.microsoft.com/office/powerpoint/2010/main" val="104135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18391885-466B-144D-A3A6-2ED5FE9D6267}" type="datetimeFigureOut">
              <a:rPr lang="en-US" smtClean="0"/>
              <a:t>7/24/23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0E5A249-E0C1-0F42-A935-6CB34D7A9C25}"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7707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ritannica.com/topic/Bilingual-Education-Ac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congress.gov/116/plaws/publ101/PLAW-116publ101.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kclcmontessori.org/our-mission/" TargetMode="External"/><Relationship Id="rId2" Type="http://schemas.openxmlformats.org/officeDocument/2006/relationships/hyperlink" Target="https://www.congress.gov/116/plaws/publ101/PLAW-116publ101.pdf"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aildi.arizona.edu/content/language-revitalization" TargetMode="External"/><Relationship Id="rId2" Type="http://schemas.openxmlformats.org/officeDocument/2006/relationships/hyperlink" Target="https://www.congress.gov/116/plaws/publ101/PLAW-116publ101.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youtu.be/R3JGzelnAwI" TargetMode="External"/><Relationship Id="rId7" Type="http://schemas.openxmlformats.org/officeDocument/2006/relationships/image" Target="../media/image13.png"/><Relationship Id="rId2" Type="http://schemas.openxmlformats.org/officeDocument/2006/relationships/hyperlink" Target="https://youtu.be/eAEmjW9J3_o"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youtu.be/AX3GSnh9srs" TargetMode="External"/><Relationship Id="rId4" Type="http://schemas.openxmlformats.org/officeDocument/2006/relationships/hyperlink" Target="https://youtu.be/doN6L-5Bmxs" TargetMode="External"/><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y.visme.co/view/vdpyw3rj-oq6lx9zrgje0l9wp"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mericanindian.si.edu/collections-search/archives/components/sova-nmai-ac-126-ref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mericanindian.si.edu/collections-search/archives/sova-nmai-ac-229" TargetMode="External"/><Relationship Id="rId2" Type="http://schemas.openxmlformats.org/officeDocument/2006/relationships/hyperlink" Target="https://americanindian.si.edu/collections-search/archives/components/sova-nmai-ac-126-ref9"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pubs.usgs.gov/circ/c1050/surveys.ht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hroniclingamerica.loc.gov/data/batches/vi_aquasox_ver01/data/sn85025007/00414215634/1836072601/0159.pdf" TargetMode="External"/><Relationship Id="rId2" Type="http://schemas.openxmlformats.org/officeDocument/2006/relationships/hyperlink" Target="https://americanindian.si.edu/collections-search/archives/components/sova-nmai-ac-126-ref9"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chroniclingamerica.loc.gov/data/batches/wa_forks_ver01/data/sn83045604/00202199148/1893010101/0526.pdf" TargetMode="External"/><Relationship Id="rId2" Type="http://schemas.openxmlformats.org/officeDocument/2006/relationships/hyperlink" Target="https://americanindian.si.edu/collections-search/archives/components/sova-nmai-ac-126-ref9"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4B50-52DD-6F84-F5EB-DDB43B68AB5B}"/>
              </a:ext>
            </a:extLst>
          </p:cNvPr>
          <p:cNvSpPr>
            <a:spLocks noGrp="1"/>
          </p:cNvSpPr>
          <p:nvPr>
            <p:ph type="ctrTitle"/>
          </p:nvPr>
        </p:nvSpPr>
        <p:spPr/>
        <p:txBody>
          <a:bodyPr/>
          <a:lstStyle/>
          <a:p>
            <a:pPr marL="0" marR="0">
              <a:spcBef>
                <a:spcPts val="0"/>
              </a:spcBef>
              <a:spcAft>
                <a:spcPts val="0"/>
              </a:spcAft>
            </a:pPr>
            <a:r>
              <a:rPr lang="en-US" sz="6600" b="1" kern="100" dirty="0">
                <a:effectLst/>
                <a:latin typeface="AppleGothic" pitchFamily="2" charset="-127"/>
                <a:ea typeface="AppleGothic" pitchFamily="2" charset="-127"/>
                <a:cs typeface="Times New Roman (Body CS)"/>
              </a:rPr>
              <a:t>Restoring the Native Voice</a:t>
            </a:r>
            <a:br>
              <a:rPr lang="en-US" sz="6600" b="1" kern="100" dirty="0">
                <a:effectLst/>
                <a:latin typeface="AppleGothic" pitchFamily="2" charset="-127"/>
                <a:ea typeface="AppleGothic" pitchFamily="2" charset="-127"/>
                <a:cs typeface="Times New Roman (Body CS)"/>
              </a:rPr>
            </a:br>
            <a:r>
              <a:rPr lang="en-US" sz="3300" kern="100" dirty="0">
                <a:effectLst/>
                <a:latin typeface="AppleGothic" pitchFamily="2" charset="-127"/>
                <a:ea typeface="AppleGothic" pitchFamily="2" charset="-127"/>
                <a:cs typeface="Times New Roman (Body CS)"/>
              </a:rPr>
              <a:t>A multi-modal text set </a:t>
            </a:r>
            <a:br>
              <a:rPr lang="en-US" sz="3300" kern="100" dirty="0">
                <a:effectLst/>
                <a:latin typeface="AppleGothic" pitchFamily="2" charset="-127"/>
                <a:ea typeface="AppleGothic" pitchFamily="2" charset="-127"/>
                <a:cs typeface="Times New Roman (Body CS)"/>
              </a:rPr>
            </a:br>
            <a:r>
              <a:rPr lang="en-US" sz="3300" kern="100" dirty="0">
                <a:effectLst/>
                <a:latin typeface="AppleGothic" pitchFamily="2" charset="-127"/>
                <a:ea typeface="AppleGothic" pitchFamily="2" charset="-127"/>
                <a:cs typeface="Times New Roman (Body CS)"/>
              </a:rPr>
              <a:t>&amp; integrated website</a:t>
            </a:r>
            <a:endParaRPr lang="en-US" sz="3300" dirty="0">
              <a:latin typeface="AppleGothic" pitchFamily="2" charset="-127"/>
              <a:ea typeface="AppleGothic" pitchFamily="2" charset="-127"/>
            </a:endParaRPr>
          </a:p>
        </p:txBody>
      </p:sp>
      <p:sp>
        <p:nvSpPr>
          <p:cNvPr id="3" name="Subtitle 2">
            <a:extLst>
              <a:ext uri="{FF2B5EF4-FFF2-40B4-BE49-F238E27FC236}">
                <a16:creationId xmlns:a16="http://schemas.microsoft.com/office/drawing/2014/main" id="{4FB2A0DC-C201-0EB7-B29B-34F03D3B965F}"/>
              </a:ext>
            </a:extLst>
          </p:cNvPr>
          <p:cNvSpPr>
            <a:spLocks noGrp="1"/>
          </p:cNvSpPr>
          <p:nvPr>
            <p:ph type="subTitle" idx="1"/>
          </p:nvPr>
        </p:nvSpPr>
        <p:spPr/>
        <p:txBody>
          <a:bodyPr>
            <a:noAutofit/>
          </a:bodyPr>
          <a:lstStyle/>
          <a:p>
            <a:r>
              <a:rPr lang="en-US" sz="2200" b="0" kern="100" dirty="0">
                <a:effectLst/>
                <a:latin typeface="Roboto Slab" pitchFamily="2" charset="0"/>
                <a:ea typeface="Roboto Slab" pitchFamily="2" charset="0"/>
                <a:cs typeface="Roboto Slab" pitchFamily="2" charset="0"/>
              </a:rPr>
              <a:t>By: Jesús Millán</a:t>
            </a:r>
            <a:endParaRPr lang="en-US" sz="2200" b="0"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307457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2012015253"/>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6. Bilingual Education Act (1967)</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none" strike="noStrike" kern="1200" dirty="0">
                          <a:solidFill>
                            <a:schemeClr val="dk1"/>
                          </a:solidFill>
                          <a:effectLst/>
                          <a:latin typeface="Roboto Slab" pitchFamily="2" charset="0"/>
                          <a:ea typeface="Roboto Slab" pitchFamily="2" charset="0"/>
                          <a:cs typeface="Roboto Slab" pitchFamily="2" charset="0"/>
                        </a:rPr>
                        <a:t>With dropout rates among Hispanic students at approximately 50%, Senator Ralph Yarborough introduced legislation that would provide funding for students who were acquiring English as a second language.</a:t>
                      </a:r>
                    </a:p>
                    <a:p>
                      <a:pPr rtl="0"/>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p>
                      <a:r>
                        <a:rPr lang="en-US" sz="1500" dirty="0">
                          <a:ln w="12700">
                            <a:noFill/>
                          </a:ln>
                          <a:solidFill>
                            <a:schemeClr val="tx1"/>
                          </a:solidFill>
                          <a:latin typeface="Roboto Slab" pitchFamily="2" charset="0"/>
                          <a:ea typeface="Roboto Slab" pitchFamily="2" charset="0"/>
                          <a:cs typeface="Roboto Slab" pitchFamily="2" charset="0"/>
                          <a:hlinkClick r:id="rId2"/>
                        </a:rPr>
                        <a:t>https://www.britannica.com/topic/Bilingual-Education-Act</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fontScale="90000"/>
          </a:bodyPr>
          <a:lstStyle/>
          <a:p>
            <a:r>
              <a:rPr lang="en-US" dirty="0">
                <a:latin typeface="AppleGothic" pitchFamily="2" charset="-127"/>
                <a:ea typeface="AppleGothic" pitchFamily="2" charset="-127"/>
              </a:rPr>
              <a:t>Part 3: Relevant legislation</a:t>
            </a:r>
          </a:p>
        </p:txBody>
      </p:sp>
      <p:pic>
        <p:nvPicPr>
          <p:cNvPr id="7170" name="Picture 2">
            <a:extLst>
              <a:ext uri="{FF2B5EF4-FFF2-40B4-BE49-F238E27FC236}">
                <a16:creationId xmlns:a16="http://schemas.microsoft.com/office/drawing/2014/main" id="{DC962EE3-0768-EA38-E537-8227E97D4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404" y="2951195"/>
            <a:ext cx="3231193" cy="390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9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1128861672"/>
              </p:ext>
            </p:extLst>
          </p:nvPr>
        </p:nvGraphicFramePr>
        <p:xfrm>
          <a:off x="1128759" y="1287379"/>
          <a:ext cx="10424160" cy="18897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7. Esther Martinez Native American Languages Preservation Act (2006)</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none" strike="noStrike" kern="1200" dirty="0">
                          <a:solidFill>
                            <a:schemeClr val="dk1"/>
                          </a:solidFill>
                          <a:effectLst/>
                          <a:latin typeface="Roboto Slab" pitchFamily="2" charset="0"/>
                          <a:ea typeface="Roboto Slab" pitchFamily="2" charset="0"/>
                          <a:cs typeface="Roboto Slab" pitchFamily="2" charset="0"/>
                        </a:rPr>
                        <a:t>Esther Martinez is one of the greatest advocates for restoring native languages. In 2006, Congress passed an act that dedicated a significant amount of funding for native language development and/or restoration. The page linked below is the reauthorization of funding through 2024.</a:t>
                      </a:r>
                    </a:p>
                    <a:p>
                      <a:pPr rtl="0"/>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p>
                      <a:r>
                        <a:rPr lang="en-US" sz="1500" dirty="0">
                          <a:ln w="12700">
                            <a:noFill/>
                          </a:ln>
                          <a:solidFill>
                            <a:schemeClr val="tx1"/>
                          </a:solidFill>
                          <a:latin typeface="Roboto Slab" pitchFamily="2" charset="0"/>
                          <a:ea typeface="Roboto Slab" pitchFamily="2" charset="0"/>
                          <a:cs typeface="Roboto Slab" pitchFamily="2" charset="0"/>
                          <a:hlinkClick r:id="rId2"/>
                        </a:rPr>
                        <a:t>https://www.congress.gov/116/plaws/publ101/PLAW-116publ101.pdf</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fontScale="90000"/>
          </a:bodyPr>
          <a:lstStyle/>
          <a:p>
            <a:r>
              <a:rPr lang="en-US" dirty="0">
                <a:latin typeface="AppleGothic" pitchFamily="2" charset="-127"/>
                <a:ea typeface="AppleGothic" pitchFamily="2" charset="-127"/>
              </a:rPr>
              <a:t>Part 3: Relevant legislation</a:t>
            </a:r>
          </a:p>
        </p:txBody>
      </p:sp>
      <p:pic>
        <p:nvPicPr>
          <p:cNvPr id="9218" name="Picture 2">
            <a:extLst>
              <a:ext uri="{FF2B5EF4-FFF2-40B4-BE49-F238E27FC236}">
                <a16:creationId xmlns:a16="http://schemas.microsoft.com/office/drawing/2014/main" id="{0044AFE3-F0A6-3C46-E419-BAF93934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898" y="3405738"/>
            <a:ext cx="4900205" cy="342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0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2756417122"/>
              </p:ext>
            </p:extLst>
          </p:nvPr>
        </p:nvGraphicFramePr>
        <p:xfrm>
          <a:off x="1128759" y="1287379"/>
          <a:ext cx="10424160" cy="1652135"/>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8. The Keres Children's Learning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none" strike="noStrike" kern="1200" dirty="0">
                          <a:solidFill>
                            <a:schemeClr val="dk1"/>
                          </a:solidFill>
                          <a:effectLst/>
                          <a:latin typeface="Roboto Slab" pitchFamily="2" charset="0"/>
                          <a:ea typeface="Roboto Slab" pitchFamily="2" charset="0"/>
                          <a:cs typeface="Roboto Slab" pitchFamily="2" charset="0"/>
                        </a:rPr>
                        <a:t>The KCLC has a Montessori centered approach to supporting children when learning native languages.</a:t>
                      </a:r>
                    </a:p>
                    <a:p>
                      <a:pPr rtl="0"/>
                      <a:endParaRPr lang="en-US" sz="1500" b="0" i="0" u="none" strike="noStrike" kern="1200" dirty="0">
                        <a:ln w="12700">
                          <a:noFill/>
                        </a:ln>
                        <a:solidFill>
                          <a:schemeClr val="dk1"/>
                        </a:solidFill>
                        <a:effectLst/>
                        <a:latin typeface="Roboto Slab" pitchFamily="2" charset="0"/>
                        <a:ea typeface="Roboto Slab" pitchFamily="2" charset="0"/>
                        <a:cs typeface="Roboto Slab" pitchFamily="2" charset="0"/>
                        <a:hlinkClick r:id="rId2"/>
                      </a:endParaRPr>
                    </a:p>
                    <a:p>
                      <a:pPr rtl="0"/>
                      <a:r>
                        <a:rPr lang="en-US" sz="1500" dirty="0">
                          <a:ln w="12700">
                            <a:noFill/>
                          </a:ln>
                          <a:solidFill>
                            <a:schemeClr val="tx1"/>
                          </a:solidFill>
                          <a:latin typeface="Roboto Slab" pitchFamily="2" charset="0"/>
                          <a:ea typeface="Roboto Slab" pitchFamily="2" charset="0"/>
                          <a:cs typeface="Roboto Slab" pitchFamily="2" charset="0"/>
                          <a:hlinkClick r:id="rId3"/>
                        </a:rPr>
                        <a:t>https://kclcmontessori.org/our-mission/</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Autofit/>
          </a:bodyPr>
          <a:lstStyle/>
          <a:p>
            <a:r>
              <a:rPr lang="en-US" sz="4000" dirty="0">
                <a:latin typeface="AppleGothic" pitchFamily="2" charset="-127"/>
                <a:ea typeface="AppleGothic" pitchFamily="2" charset="-127"/>
              </a:rPr>
              <a:t>Part 4: advocate organizations</a:t>
            </a:r>
          </a:p>
        </p:txBody>
      </p:sp>
      <p:pic>
        <p:nvPicPr>
          <p:cNvPr id="11268" name="Picture 4">
            <a:extLst>
              <a:ext uri="{FF2B5EF4-FFF2-40B4-BE49-F238E27FC236}">
                <a16:creationId xmlns:a16="http://schemas.microsoft.com/office/drawing/2014/main" id="{0B279F3C-1737-85B0-61B1-F51153C2249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1355" y="1182876"/>
            <a:ext cx="8289291" cy="761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7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1894566156"/>
              </p:ext>
            </p:extLst>
          </p:nvPr>
        </p:nvGraphicFramePr>
        <p:xfrm>
          <a:off x="1128759" y="1287379"/>
          <a:ext cx="10424160" cy="25755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9. The American Indian Language Development Institute (AILDI)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none" strike="noStrike" kern="1200" dirty="0">
                          <a:solidFill>
                            <a:schemeClr val="dk1"/>
                          </a:solidFill>
                          <a:effectLst/>
                          <a:latin typeface="Roboto Slab" pitchFamily="2" charset="0"/>
                          <a:ea typeface="Roboto Slab" pitchFamily="2" charset="0"/>
                          <a:cs typeface="Roboto Slab" pitchFamily="2" charset="0"/>
                        </a:rPr>
                        <a:t>"The </a:t>
                      </a:r>
                      <a:r>
                        <a:rPr lang="en-US" sz="1500" b="1" i="0" u="none" strike="noStrike" kern="1200" dirty="0">
                          <a:solidFill>
                            <a:schemeClr val="dk1"/>
                          </a:solidFill>
                          <a:effectLst/>
                          <a:latin typeface="Roboto Slab" pitchFamily="2" charset="0"/>
                          <a:ea typeface="Roboto Slab" pitchFamily="2" charset="0"/>
                          <a:cs typeface="Roboto Slab" pitchFamily="2" charset="0"/>
                        </a:rPr>
                        <a:t>American Indian Language Development Institute's (AILDI) </a:t>
                      </a:r>
                      <a:r>
                        <a:rPr lang="en-US" sz="1500" b="0" i="0" u="none" strike="noStrike" kern="1200" dirty="0">
                          <a:solidFill>
                            <a:schemeClr val="dk1"/>
                          </a:solidFill>
                          <a:effectLst/>
                          <a:latin typeface="Roboto Slab" pitchFamily="2" charset="0"/>
                          <a:ea typeface="Roboto Slab" pitchFamily="2" charset="0"/>
                          <a:cs typeface="Roboto Slab" pitchFamily="2" charset="0"/>
                        </a:rPr>
                        <a:t>mission is to provide critical training to strengthen efforts to revitalize and promote the use of Indigenous languages across generations.  This is accomplished by engaging educators, schools, Indigenous communities and policy makers nationally and internationally through outreach, transformative teaching, purposeful research and collaborative partnerships."</a:t>
                      </a:r>
                    </a:p>
                    <a:p>
                      <a:pPr rtl="0"/>
                      <a:endParaRPr lang="en-US" sz="1500" b="0" i="0" u="none" strike="noStrike" kern="1200" dirty="0">
                        <a:ln w="12700">
                          <a:noFill/>
                        </a:ln>
                        <a:solidFill>
                          <a:schemeClr val="dk1"/>
                        </a:solidFill>
                        <a:effectLst/>
                        <a:latin typeface="Roboto Slab" pitchFamily="2" charset="0"/>
                        <a:ea typeface="Roboto Slab" pitchFamily="2" charset="0"/>
                        <a:cs typeface="Roboto Slab" pitchFamily="2" charset="0"/>
                        <a:hlinkClick r:id="rId2"/>
                      </a:endParaRPr>
                    </a:p>
                    <a:p>
                      <a:pPr rtl="0"/>
                      <a:r>
                        <a:rPr lang="en-US" sz="1500" dirty="0">
                          <a:ln w="12700">
                            <a:noFill/>
                          </a:ln>
                          <a:solidFill>
                            <a:schemeClr val="tx1"/>
                          </a:solidFill>
                          <a:latin typeface="Roboto Slab" pitchFamily="2" charset="0"/>
                          <a:ea typeface="Roboto Slab" pitchFamily="2" charset="0"/>
                          <a:cs typeface="Roboto Slab" pitchFamily="2" charset="0"/>
                          <a:hlinkClick r:id="rId3"/>
                        </a:rPr>
                        <a:t>https://aildi.arizona.edu/content/language-revitalization</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Autofit/>
          </a:bodyPr>
          <a:lstStyle/>
          <a:p>
            <a:r>
              <a:rPr lang="en-US" sz="4000" dirty="0">
                <a:latin typeface="AppleGothic" pitchFamily="2" charset="-127"/>
                <a:ea typeface="AppleGothic" pitchFamily="2" charset="-127"/>
              </a:rPr>
              <a:t>Part 4: advocate organizations</a:t>
            </a:r>
          </a:p>
        </p:txBody>
      </p:sp>
    </p:spTree>
    <p:extLst>
      <p:ext uri="{BB962C8B-B14F-4D97-AF65-F5344CB8AC3E}">
        <p14:creationId xmlns:p14="http://schemas.microsoft.com/office/powerpoint/2010/main" val="4017458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205647400"/>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033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10. Native American musical artists: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500" b="0" dirty="0" err="1">
                          <a:ln w="12700">
                            <a:noFill/>
                          </a:ln>
                          <a:solidFill>
                            <a:schemeClr val="tx1"/>
                          </a:solidFill>
                          <a:latin typeface="Roboto Slab" pitchFamily="2" charset="0"/>
                          <a:ea typeface="Roboto Slab" pitchFamily="2" charset="0"/>
                          <a:cs typeface="Roboto Slab" pitchFamily="2" charset="0"/>
                          <a:hlinkClick r:id="rId2"/>
                        </a:rPr>
                        <a:t>Halluci</a:t>
                      </a:r>
                      <a:r>
                        <a:rPr lang="en-US" sz="1500" b="0" dirty="0">
                          <a:ln w="12700">
                            <a:noFill/>
                          </a:ln>
                          <a:solidFill>
                            <a:schemeClr val="tx1"/>
                          </a:solidFill>
                          <a:latin typeface="Roboto Slab" pitchFamily="2" charset="0"/>
                          <a:ea typeface="Roboto Slab" pitchFamily="2" charset="0"/>
                          <a:cs typeface="Roboto Slab" pitchFamily="2" charset="0"/>
                          <a:hlinkClick r:id="rId2"/>
                        </a:rPr>
                        <a:t> Nation</a:t>
                      </a:r>
                      <a:endParaRPr lang="en-US" sz="1500" b="0" dirty="0">
                        <a:ln w="12700">
                          <a:noFill/>
                        </a:ln>
                        <a:solidFill>
                          <a:schemeClr val="tx1"/>
                        </a:solidFill>
                        <a:latin typeface="Roboto Slab" pitchFamily="2" charset="0"/>
                        <a:ea typeface="Roboto Slab" pitchFamily="2" charset="0"/>
                        <a:cs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500" b="0" dirty="0" err="1">
                          <a:ln w="12700">
                            <a:noFill/>
                          </a:ln>
                          <a:solidFill>
                            <a:schemeClr val="tx1"/>
                          </a:solidFill>
                          <a:latin typeface="Roboto Slab" pitchFamily="2" charset="0"/>
                          <a:ea typeface="Roboto Slab" pitchFamily="2" charset="0"/>
                          <a:cs typeface="Roboto Slab" pitchFamily="2" charset="0"/>
                          <a:hlinkClick r:id="rId3"/>
                        </a:rPr>
                        <a:t>Nataanii</a:t>
                      </a:r>
                      <a:endParaRPr lang="en-US" sz="1500" b="0" dirty="0">
                        <a:ln w="12700">
                          <a:noFill/>
                        </a:ln>
                        <a:solidFill>
                          <a:schemeClr val="tx1"/>
                        </a:solidFill>
                        <a:latin typeface="Roboto Slab" pitchFamily="2" charset="0"/>
                        <a:ea typeface="Roboto Slab" pitchFamily="2" charset="0"/>
                        <a:cs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500" b="0" dirty="0">
                          <a:ln w="12700">
                            <a:noFill/>
                          </a:ln>
                          <a:solidFill>
                            <a:schemeClr val="tx1"/>
                          </a:solidFill>
                          <a:latin typeface="Roboto Slab" pitchFamily="2" charset="0"/>
                          <a:ea typeface="Roboto Slab" pitchFamily="2" charset="0"/>
                          <a:cs typeface="Roboto Slab" pitchFamily="2" charset="0"/>
                          <a:hlinkClick r:id="rId4"/>
                        </a:rPr>
                        <a:t>Lyla June</a:t>
                      </a:r>
                      <a:endParaRPr lang="en-US" sz="1500" b="0" dirty="0">
                        <a:ln w="12700">
                          <a:noFill/>
                        </a:ln>
                        <a:solidFill>
                          <a:schemeClr val="tx1"/>
                        </a:solidFill>
                        <a:latin typeface="Roboto Slab" pitchFamily="2" charset="0"/>
                        <a:ea typeface="Roboto Slab" pitchFamily="2" charset="0"/>
                        <a:cs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500" b="0" dirty="0">
                          <a:ln w="12700">
                            <a:noFill/>
                          </a:ln>
                          <a:solidFill>
                            <a:schemeClr val="tx1"/>
                          </a:solidFill>
                          <a:latin typeface="Roboto Slab" pitchFamily="2" charset="0"/>
                          <a:ea typeface="Roboto Slab" pitchFamily="2" charset="0"/>
                          <a:cs typeface="Roboto Slab" pitchFamily="2" charset="0"/>
                          <a:hlinkClick r:id="rId5"/>
                        </a:rPr>
                        <a:t>The Martin Sisters</a:t>
                      </a:r>
                      <a:endParaRPr lang="en-US" sz="1500" b="0" dirty="0">
                        <a:ln w="12700">
                          <a:noFill/>
                        </a:ln>
                        <a:solidFill>
                          <a:schemeClr val="tx1"/>
                        </a:solidFill>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none" strike="noStrike" kern="1200" dirty="0">
                          <a:ln w="12700">
                            <a:noFill/>
                          </a:ln>
                          <a:solidFill>
                            <a:schemeClr val="dk1"/>
                          </a:solidFill>
                          <a:effectLst/>
                          <a:latin typeface="Roboto Slab" pitchFamily="2" charset="0"/>
                          <a:ea typeface="Roboto Slab" pitchFamily="2" charset="0"/>
                          <a:cs typeface="Roboto Slab" pitchFamily="2" charset="0"/>
                        </a:rPr>
                        <a:t>Aside from traditional music, there is a growing popularity with a new wave of indigenous artists that are taking music to new levels. Artists names on the left are linked; photos below in listed 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Autofit/>
          </a:bodyPr>
          <a:lstStyle/>
          <a:p>
            <a:r>
              <a:rPr lang="en-US" sz="4000" dirty="0">
                <a:latin typeface="AppleGothic" pitchFamily="2" charset="-127"/>
                <a:ea typeface="AppleGothic" pitchFamily="2" charset="-127"/>
              </a:rPr>
              <a:t>Part 5: multimedia</a:t>
            </a:r>
          </a:p>
        </p:txBody>
      </p:sp>
      <p:pic>
        <p:nvPicPr>
          <p:cNvPr id="13314" name="Picture 2">
            <a:extLst>
              <a:ext uri="{FF2B5EF4-FFF2-40B4-BE49-F238E27FC236}">
                <a16:creationId xmlns:a16="http://schemas.microsoft.com/office/drawing/2014/main" id="{76D8BE94-C456-CC85-5DA1-2F57690E5B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500" r="27500"/>
          <a:stretch/>
        </p:blipFill>
        <p:spPr bwMode="auto">
          <a:xfrm>
            <a:off x="912044" y="2948539"/>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25983F05-CA35-2942-8F74-BEB842C642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35" r="14935"/>
          <a:stretch/>
        </p:blipFill>
        <p:spPr bwMode="auto">
          <a:xfrm>
            <a:off x="3655244" y="2948539"/>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90184325-5CCD-33F8-32E7-270882511C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9" r="26079"/>
          <a:stretch/>
        </p:blipFill>
        <p:spPr bwMode="auto">
          <a:xfrm>
            <a:off x="6398444" y="2948539"/>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C2B1D61A-4884-F356-397D-0848054D06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1644" y="2948539"/>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2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3906416116"/>
              </p:ext>
            </p:extLst>
          </p:nvPr>
        </p:nvGraphicFramePr>
        <p:xfrm>
          <a:off x="1128759" y="1287379"/>
          <a:ext cx="10424160" cy="1652135"/>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11. EARTH ALWAYS ENDURES</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Various Native American Authors</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Photographs By</a:t>
                      </a:r>
                      <a:r>
                        <a:rPr lang="en-US" sz="1500" b="0" i="0" u="none" strike="noStrike" kern="1200" dirty="0">
                          <a:solidFill>
                            <a:schemeClr val="dk1"/>
                          </a:solidFill>
                          <a:effectLst/>
                          <a:latin typeface="Roboto Slab" pitchFamily="2" charset="0"/>
                          <a:ea typeface="Roboto Slab" pitchFamily="2" charset="0"/>
                          <a:cs typeface="Roboto Slab" pitchFamily="2" charset="0"/>
                        </a:rPr>
                        <a:t>: Edward S. Curtis</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A collection of native American poems translated and accompanied by stunning photographs.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5" name="Picture 4">
            <a:extLst>
              <a:ext uri="{FF2B5EF4-FFF2-40B4-BE49-F238E27FC236}">
                <a16:creationId xmlns:a16="http://schemas.microsoft.com/office/drawing/2014/main" id="{FE277563-9005-3669-34C6-0AB8436199EC}"/>
              </a:ext>
            </a:extLst>
          </p:cNvPr>
          <p:cNvPicPr>
            <a:picLocks noChangeAspect="1"/>
          </p:cNvPicPr>
          <p:nvPr/>
        </p:nvPicPr>
        <p:blipFill>
          <a:blip r:embed="rId2"/>
          <a:stretch>
            <a:fillRect/>
          </a:stretch>
        </p:blipFill>
        <p:spPr>
          <a:xfrm>
            <a:off x="4602162" y="2939513"/>
            <a:ext cx="2987676" cy="3906961"/>
          </a:xfrm>
          <a:prstGeom prst="rect">
            <a:avLst/>
          </a:prstGeom>
        </p:spPr>
      </p:pic>
    </p:spTree>
    <p:extLst>
      <p:ext uri="{BB962C8B-B14F-4D97-AF65-F5344CB8AC3E}">
        <p14:creationId xmlns:p14="http://schemas.microsoft.com/office/powerpoint/2010/main" val="104342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2966490124"/>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12. ZÍINIYAH: HAIT’ÉEGO NAADÁÁ SHÓNÁOZT’E’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rPr>
                        <a:t>ZINNIA: HOW THE CORN WAS SAVED</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Patricia Hruby Powell</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Navajo By</a:t>
                      </a:r>
                      <a:r>
                        <a:rPr lang="en-US" sz="1500" b="0" i="0" u="none" strike="noStrike" kern="1200" dirty="0">
                          <a:solidFill>
                            <a:schemeClr val="dk1"/>
                          </a:solidFill>
                          <a:effectLst/>
                          <a:latin typeface="Roboto Slab" pitchFamily="2" charset="0"/>
                          <a:ea typeface="Roboto Slab" pitchFamily="2" charset="0"/>
                          <a:cs typeface="Roboto Slab" pitchFamily="2" charset="0"/>
                        </a:rPr>
                        <a:t>: Peter A. Thomas</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Illustrated By</a:t>
                      </a:r>
                      <a:r>
                        <a:rPr lang="en-US" sz="1500" b="0" i="0" u="none" strike="noStrike" kern="1200" dirty="0">
                          <a:solidFill>
                            <a:schemeClr val="dk1"/>
                          </a:solidFill>
                          <a:effectLst/>
                          <a:latin typeface="Roboto Slab" pitchFamily="2" charset="0"/>
                          <a:ea typeface="Roboto Slab" pitchFamily="2" charset="0"/>
                          <a:cs typeface="Roboto Slab" pitchFamily="2" charset="0"/>
                        </a:rPr>
                        <a:t>: Kendrick Benally</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This is a retelling of a Navajo story which the reader learns why Zinnias are planted near crops and spiders are allowed to 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17410" name="Picture 2" descr="Navajo Traditional Storytelling – Salina Bookshelf Inc">
            <a:extLst>
              <a:ext uri="{FF2B5EF4-FFF2-40B4-BE49-F238E27FC236}">
                <a16:creationId xmlns:a16="http://schemas.microsoft.com/office/drawing/2014/main" id="{C758E86E-F69E-A171-9112-A40C3ECA28B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842" b="7842"/>
          <a:stretch/>
        </p:blipFill>
        <p:spPr bwMode="auto">
          <a:xfrm>
            <a:off x="3772304" y="2939514"/>
            <a:ext cx="4647392" cy="391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09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3097027213"/>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13. ALICE YAZZIE’S YEAR</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Ramona Maher</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Illustrated By</a:t>
                      </a:r>
                      <a:r>
                        <a:rPr lang="en-US" sz="1500" b="0" i="0" u="none" strike="noStrike" kern="1200" dirty="0">
                          <a:solidFill>
                            <a:schemeClr val="dk1"/>
                          </a:solidFill>
                          <a:effectLst/>
                          <a:latin typeface="Roboto Slab" pitchFamily="2" charset="0"/>
                          <a:ea typeface="Roboto Slab" pitchFamily="2" charset="0"/>
                          <a:cs typeface="Roboto Slab" pitchFamily="2" charset="0"/>
                        </a:rPr>
                        <a:t>: Shonto Begay</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A young Native American girl named Alice describes her life throughout the course of one year. Political to playful with Navajo language being taught within.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18434" name="Picture 2" descr="Alice Yazzie's Year by Ramona Maher (2004, Hardcover) for sale online ...">
            <a:extLst>
              <a:ext uri="{FF2B5EF4-FFF2-40B4-BE49-F238E27FC236}">
                <a16:creationId xmlns:a16="http://schemas.microsoft.com/office/drawing/2014/main" id="{7B2EBE09-71F3-011B-2D2D-1FD7B415C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436" y="2939513"/>
            <a:ext cx="4781128" cy="392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917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1644537389"/>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14. DZÁNÍ YÁZHÍ NAAZBAA’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rPr>
                        <a:t>LITTLE WOMAN WARRIOR WHO CAME HOME: A STORY OF THE NAVAJO LONG WALK</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Evangeline Parsons </a:t>
                      </a:r>
                      <a:r>
                        <a:rPr lang="en-US" sz="1500" b="0" i="0" u="none" strike="noStrike" kern="1200" dirty="0" err="1">
                          <a:solidFill>
                            <a:schemeClr val="dk1"/>
                          </a:solidFill>
                          <a:effectLst/>
                          <a:latin typeface="Roboto Slab" pitchFamily="2" charset="0"/>
                          <a:ea typeface="Roboto Slab" pitchFamily="2" charset="0"/>
                          <a:cs typeface="Roboto Slab" pitchFamily="2" charset="0"/>
                        </a:rPr>
                        <a:t>Yazzi</a:t>
                      </a:r>
                      <a:r>
                        <a:rPr lang="en-US" sz="1500" b="0" i="0" u="none" strike="noStrike" kern="1200" dirty="0">
                          <a:solidFill>
                            <a:schemeClr val="dk1"/>
                          </a:solidFill>
                          <a:effectLst/>
                          <a:latin typeface="Roboto Slab" pitchFamily="2" charset="0"/>
                          <a:ea typeface="Roboto Slab" pitchFamily="2" charset="0"/>
                          <a:cs typeface="Roboto Slab" pitchFamily="2" charset="0"/>
                        </a:rPr>
                        <a:t>, Ed.D.</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Illustrated By</a:t>
                      </a:r>
                      <a:r>
                        <a:rPr lang="en-US" sz="1500" b="0" i="0" u="none" strike="noStrike" kern="1200" dirty="0">
                          <a:solidFill>
                            <a:schemeClr val="dk1"/>
                          </a:solidFill>
                          <a:effectLst/>
                          <a:latin typeface="Roboto Slab" pitchFamily="2" charset="0"/>
                          <a:ea typeface="Roboto Slab" pitchFamily="2" charset="0"/>
                          <a:cs typeface="Roboto Slab" pitchFamily="2" charset="0"/>
                        </a:rPr>
                        <a:t>: Irving Toddy</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In this text that is geared towards 5</a:t>
                      </a:r>
                      <a:r>
                        <a:rPr lang="en-US" sz="1500" b="0" i="0" u="none" strike="noStrike" kern="1200" baseline="30000" dirty="0">
                          <a:solidFill>
                            <a:schemeClr val="dk1"/>
                          </a:solidFill>
                          <a:effectLst/>
                          <a:latin typeface="Roboto Slab" pitchFamily="2" charset="0"/>
                          <a:ea typeface="Roboto Slab" pitchFamily="2" charset="0"/>
                          <a:cs typeface="Roboto Slab" pitchFamily="2" charset="0"/>
                        </a:rPr>
                        <a:t>th</a:t>
                      </a:r>
                      <a:r>
                        <a:rPr lang="en-US" sz="1500" b="0" i="0" u="none" strike="noStrike" kern="1200" dirty="0">
                          <a:solidFill>
                            <a:schemeClr val="dk1"/>
                          </a:solidFill>
                          <a:effectLst/>
                          <a:latin typeface="Roboto Slab" pitchFamily="2" charset="0"/>
                          <a:ea typeface="Roboto Slab" pitchFamily="2" charset="0"/>
                          <a:cs typeface="Roboto Slab" pitchFamily="2" charset="0"/>
                        </a:rPr>
                        <a:t> graders, troops kidnap </a:t>
                      </a:r>
                      <a:r>
                        <a:rPr lang="en-US" sz="1500" b="0" i="0" u="none" strike="noStrike" kern="1200" dirty="0" err="1">
                          <a:solidFill>
                            <a:schemeClr val="dk1"/>
                          </a:solidFill>
                          <a:effectLst/>
                          <a:latin typeface="Roboto Slab" pitchFamily="2" charset="0"/>
                          <a:ea typeface="Roboto Slab" pitchFamily="2" charset="0"/>
                          <a:cs typeface="Roboto Slab" pitchFamily="2" charset="0"/>
                        </a:rPr>
                        <a:t>Dzanibaa</a:t>
                      </a:r>
                      <a:r>
                        <a:rPr lang="en-US" sz="1500" b="0" i="0" u="none" strike="noStrike" kern="1200" dirty="0">
                          <a:solidFill>
                            <a:schemeClr val="dk1"/>
                          </a:solidFill>
                          <a:effectLst/>
                          <a:latin typeface="Roboto Slab" pitchFamily="2" charset="0"/>
                          <a:ea typeface="Roboto Slab" pitchFamily="2" charset="0"/>
                          <a:cs typeface="Roboto Slab" pitchFamily="2" charset="0"/>
                        </a:rPr>
                        <a:t> and force her into a life far from her family both by distance and by culture. She endures by hanging on to her language and beliefs.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19458" name="Picture 2" descr="Dzání Yázhí Naazbaa': Little Woman Warrior Who Came Home: A Story of ...">
            <a:extLst>
              <a:ext uri="{FF2B5EF4-FFF2-40B4-BE49-F238E27FC236}">
                <a16:creationId xmlns:a16="http://schemas.microsoft.com/office/drawing/2014/main" id="{649BF8CD-01BC-630B-9243-427DEC271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465" y="2939514"/>
            <a:ext cx="5851071" cy="391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3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1922837998"/>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15. JÓHONAA’ÉÍ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rPr>
                        <a:t>BRINGER OF DAWN</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Veronica </a:t>
                      </a:r>
                      <a:r>
                        <a:rPr lang="en-US" sz="1500" b="0" i="0" u="none" strike="noStrike" kern="1200" dirty="0" err="1">
                          <a:solidFill>
                            <a:schemeClr val="dk1"/>
                          </a:solidFill>
                          <a:effectLst/>
                          <a:latin typeface="Roboto Slab" pitchFamily="2" charset="0"/>
                          <a:ea typeface="Roboto Slab" pitchFamily="2" charset="0"/>
                          <a:cs typeface="Roboto Slab" pitchFamily="2" charset="0"/>
                        </a:rPr>
                        <a:t>Tsinajinnie</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Illustrated By</a:t>
                      </a:r>
                      <a:r>
                        <a:rPr lang="en-US" sz="1500" b="0" i="0" u="none" strike="noStrike" kern="1200" dirty="0">
                          <a:solidFill>
                            <a:schemeClr val="dk1"/>
                          </a:solidFill>
                          <a:effectLst/>
                          <a:latin typeface="Roboto Slab" pitchFamily="2" charset="0"/>
                          <a:ea typeface="Roboto Slab" pitchFamily="2" charset="0"/>
                          <a:cs typeface="Roboto Slab" pitchFamily="2" charset="0"/>
                        </a:rPr>
                        <a:t>: Ryan Singer</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This story describes everything the sun does for our planet. Using the Navajo word for sun, </a:t>
                      </a:r>
                      <a:r>
                        <a:rPr lang="en-US" sz="1500" b="0" dirty="0">
                          <a:ln w="12700">
                            <a:noFill/>
                          </a:ln>
                          <a:solidFill>
                            <a:schemeClr val="tx1"/>
                          </a:solidFill>
                          <a:latin typeface="Roboto Slab" pitchFamily="2" charset="0"/>
                          <a:ea typeface="Roboto Slab" pitchFamily="2" charset="0"/>
                          <a:cs typeface="Roboto Slab" pitchFamily="2" charset="0"/>
                        </a:rPr>
                        <a:t>JÓHONAA’ÉÍ, story paints a beautiful of nature and creatures living side by side with native people.</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20482" name="Picture 2" descr="&quot;Johonaa'ei Ashkii&quot; Original Oil Painting of Young Navajo Boy Native American ⋆ PlayTheMove ...">
            <a:extLst>
              <a:ext uri="{FF2B5EF4-FFF2-40B4-BE49-F238E27FC236}">
                <a16:creationId xmlns:a16="http://schemas.microsoft.com/office/drawing/2014/main" id="{D49EA2E1-6F23-B606-4893-52D6120B7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687" y="2939513"/>
            <a:ext cx="4180626" cy="391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61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A7D8-D540-FDE1-FA45-366F7FA879F2}"/>
              </a:ext>
            </a:extLst>
          </p:cNvPr>
          <p:cNvSpPr>
            <a:spLocks noGrp="1"/>
          </p:cNvSpPr>
          <p:nvPr>
            <p:ph type="title"/>
          </p:nvPr>
        </p:nvSpPr>
        <p:spPr>
          <a:xfrm>
            <a:off x="1251678" y="382384"/>
            <a:ext cx="10178322" cy="904995"/>
          </a:xfrm>
        </p:spPr>
        <p:txBody>
          <a:bodyPr>
            <a:normAutofit/>
          </a:bodyPr>
          <a:lstStyle/>
          <a:p>
            <a:r>
              <a:rPr lang="en-US" dirty="0">
                <a:latin typeface="AppleGothic" pitchFamily="2" charset="-127"/>
                <a:ea typeface="AppleGothic" pitchFamily="2" charset="-127"/>
              </a:rPr>
              <a:t>Synopsis</a:t>
            </a:r>
          </a:p>
        </p:txBody>
      </p:sp>
      <p:sp>
        <p:nvSpPr>
          <p:cNvPr id="3" name="Content Placeholder 2">
            <a:extLst>
              <a:ext uri="{FF2B5EF4-FFF2-40B4-BE49-F238E27FC236}">
                <a16:creationId xmlns:a16="http://schemas.microsoft.com/office/drawing/2014/main" id="{0F4F6039-DFCC-F8D5-1650-0FEBFA6B57A0}"/>
              </a:ext>
            </a:extLst>
          </p:cNvPr>
          <p:cNvSpPr>
            <a:spLocks noGrp="1"/>
          </p:cNvSpPr>
          <p:nvPr>
            <p:ph idx="1"/>
          </p:nvPr>
        </p:nvSpPr>
        <p:spPr>
          <a:xfrm>
            <a:off x="1251678" y="1287379"/>
            <a:ext cx="10178322" cy="3593591"/>
          </a:xfrm>
        </p:spPr>
        <p:txBody>
          <a:bodyPr>
            <a:noAutofit/>
          </a:bodyPr>
          <a:lstStyle/>
          <a:p>
            <a:pPr marL="0" indent="0" algn="l" rtl="0">
              <a:spcBef>
                <a:spcPts val="0"/>
              </a:spcBef>
              <a:spcAft>
                <a:spcPts val="0"/>
              </a:spcAft>
              <a:buNone/>
            </a:pPr>
            <a:r>
              <a:rPr lang="en-US" sz="2550" b="0" i="0" u="none" strike="noStrike" dirty="0">
                <a:solidFill>
                  <a:schemeClr val="tx1"/>
                </a:solidFill>
                <a:effectLst/>
                <a:latin typeface="Roboto Slab" panose="020F0502020204030204" pitchFamily="34" charset="0"/>
              </a:rPr>
              <a:t>Native American culture is rooted in oral history. For thousands of years, indigenous languages developed independently and in many cases alongside a neighboring tribe. In the past 500+ years, because of Anglo expansion across the continent, the native language has significantly diminished for a variety of reasons. Often, erasing the native language was a more ‘efficient’ way of removing, relocating, or extinguishing the people of this country. </a:t>
            </a:r>
            <a:endParaRPr lang="en-US" sz="2550" b="0" i="0" u="none" strike="noStrike" dirty="0">
              <a:solidFill>
                <a:schemeClr val="tx1"/>
              </a:solidFill>
              <a:effectLst/>
            </a:endParaRPr>
          </a:p>
          <a:p>
            <a:pPr marL="0" indent="0" algn="l" rtl="0">
              <a:spcBef>
                <a:spcPts val="0"/>
              </a:spcBef>
              <a:spcAft>
                <a:spcPts val="0"/>
              </a:spcAft>
              <a:buNone/>
            </a:pPr>
            <a:endParaRPr lang="en-US" sz="2550" b="0" i="0" u="none" strike="noStrike" dirty="0">
              <a:solidFill>
                <a:schemeClr val="tx1"/>
              </a:solidFill>
              <a:effectLst/>
              <a:latin typeface="Roboto Slab" panose="020F0502020204030204" pitchFamily="34" charset="0"/>
            </a:endParaRPr>
          </a:p>
          <a:p>
            <a:pPr marL="0" indent="0" algn="l" rtl="0">
              <a:spcBef>
                <a:spcPts val="0"/>
              </a:spcBef>
              <a:spcAft>
                <a:spcPts val="0"/>
              </a:spcAft>
              <a:buNone/>
            </a:pPr>
            <a:r>
              <a:rPr lang="en-US" sz="2550" b="0" i="0" u="none" strike="noStrike" dirty="0">
                <a:solidFill>
                  <a:schemeClr val="tx1"/>
                </a:solidFill>
                <a:effectLst/>
                <a:latin typeface="Roboto Slab" panose="020F0502020204030204" pitchFamily="34" charset="0"/>
              </a:rPr>
              <a:t>The focus of this text set is to explore the ways in which the indigenous voice, specifically Navajo or </a:t>
            </a:r>
            <a:r>
              <a:rPr lang="en-US" sz="2550" b="0" i="0" u="none" strike="noStrike" dirty="0" err="1">
                <a:solidFill>
                  <a:schemeClr val="tx1"/>
                </a:solidFill>
                <a:effectLst/>
                <a:latin typeface="Roboto Slab" panose="020F0502020204030204" pitchFamily="34" charset="0"/>
              </a:rPr>
              <a:t>Diné</a:t>
            </a:r>
            <a:r>
              <a:rPr lang="en-US" sz="2550" b="0" i="0" u="none" strike="noStrike" dirty="0">
                <a:solidFill>
                  <a:schemeClr val="tx1"/>
                </a:solidFill>
                <a:effectLst/>
                <a:latin typeface="Roboto Slab" panose="020F0502020204030204" pitchFamily="34" charset="0"/>
              </a:rPr>
              <a:t>, has been reclaimed and reinforced. </a:t>
            </a:r>
            <a:endParaRPr lang="en-US" sz="2550" b="0" i="0" u="none" strike="noStrike" dirty="0">
              <a:solidFill>
                <a:schemeClr val="tx1"/>
              </a:solidFill>
              <a:effectLst/>
            </a:endParaRPr>
          </a:p>
        </p:txBody>
      </p:sp>
    </p:spTree>
    <p:extLst>
      <p:ext uri="{BB962C8B-B14F-4D97-AF65-F5344CB8AC3E}">
        <p14:creationId xmlns:p14="http://schemas.microsoft.com/office/powerpoint/2010/main" val="3952954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2216754253"/>
              </p:ext>
            </p:extLst>
          </p:nvPr>
        </p:nvGraphicFramePr>
        <p:xfrm>
          <a:off x="1128759" y="1287379"/>
          <a:ext cx="10424160" cy="1652135"/>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16. A SUMMER’S TRADE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kern="1200" dirty="0">
                          <a:ln w="12700">
                            <a:noFill/>
                          </a:ln>
                          <a:solidFill>
                            <a:schemeClr val="tx1"/>
                          </a:solidFill>
                          <a:effectLst/>
                          <a:latin typeface="Roboto Slab" pitchFamily="2" charset="0"/>
                          <a:ea typeface="Roboto Slab" pitchFamily="2" charset="0"/>
                          <a:cs typeface="Roboto Slab" pitchFamily="2" charset="0"/>
                        </a:rPr>
                        <a:t>SHIIGO NA ’IINI</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Deborah W. Trotter</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Illustrated By</a:t>
                      </a:r>
                      <a:r>
                        <a:rPr lang="en-US" sz="1500" b="0" i="0" u="none" strike="noStrike" kern="1200" dirty="0">
                          <a:solidFill>
                            <a:schemeClr val="dk1"/>
                          </a:solidFill>
                          <a:effectLst/>
                          <a:latin typeface="Roboto Slab" pitchFamily="2" charset="0"/>
                          <a:ea typeface="Roboto Slab" pitchFamily="2" charset="0"/>
                          <a:cs typeface="Roboto Slab" pitchFamily="2" charset="0"/>
                        </a:rPr>
                        <a:t>: Irving Toddy</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In this bilingual story, Tony must make a sacrifice for his family, and he learns how people in his tribe look out for each other.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21506" name="Picture 2" descr="A Summer's Trade/Shiigo Na'iini' by Deborah W. Trotter (2007, Hardcover) for sale online | eBay">
            <a:extLst>
              <a:ext uri="{FF2B5EF4-FFF2-40B4-BE49-F238E27FC236}">
                <a16:creationId xmlns:a16="http://schemas.microsoft.com/office/drawing/2014/main" id="{9C598A3B-6778-2DBF-70B3-5B7FEC2A8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087" y="2939513"/>
            <a:ext cx="4997826" cy="391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0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1840439255"/>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17. HERIZON</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500" b="0" i="0" u="sng" strike="noStrike" kern="1200" dirty="0">
                          <a:solidFill>
                            <a:schemeClr val="dk1"/>
                          </a:solidFill>
                          <a:effectLst/>
                          <a:latin typeface="Roboto Slab" pitchFamily="2" charset="0"/>
                          <a:ea typeface="Roboto Slab" pitchFamily="2" charset="0"/>
                          <a:cs typeface="Roboto Slab" pitchFamily="2" charset="0"/>
                        </a:rPr>
                        <a:t>Written By</a:t>
                      </a:r>
                      <a:r>
                        <a:rPr lang="en-US" sz="1500" b="0" i="0" u="none" strike="noStrike" kern="1200" dirty="0">
                          <a:solidFill>
                            <a:schemeClr val="dk1"/>
                          </a:solidFill>
                          <a:effectLst/>
                          <a:latin typeface="Roboto Slab" pitchFamily="2" charset="0"/>
                          <a:ea typeface="Roboto Slab" pitchFamily="2" charset="0"/>
                          <a:cs typeface="Roboto Slab" pitchFamily="2" charset="0"/>
                        </a:rPr>
                        <a:t>: Daniel W. </a:t>
                      </a:r>
                      <a:r>
                        <a:rPr lang="en-US" sz="1500" b="0" i="0" u="none" strike="noStrike" kern="1200" dirty="0" err="1">
                          <a:solidFill>
                            <a:schemeClr val="dk1"/>
                          </a:solidFill>
                          <a:effectLst/>
                          <a:latin typeface="Roboto Slab" pitchFamily="2" charset="0"/>
                          <a:ea typeface="Roboto Slab" pitchFamily="2" charset="0"/>
                          <a:cs typeface="Roboto Slab" pitchFamily="2" charset="0"/>
                        </a:rPr>
                        <a:t>Vandever</a:t>
                      </a:r>
                      <a:endParaRPr lang="en-US" sz="1500" b="0" i="0" u="none" strike="noStrike" kern="1200" dirty="0">
                        <a:solidFill>
                          <a:schemeClr val="dk1"/>
                        </a:solidFill>
                        <a:effectLst/>
                        <a:latin typeface="Roboto Slab" pitchFamily="2" charset="0"/>
                        <a:ea typeface="Roboto Slab" pitchFamily="2" charset="0"/>
                        <a:cs typeface="Roboto Slab" pitchFamily="2" charset="0"/>
                      </a:endParaRP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Illustrated By</a:t>
                      </a:r>
                      <a:r>
                        <a:rPr lang="en-US" sz="1500" b="0" i="0" u="none" strike="noStrike" kern="1200" dirty="0">
                          <a:solidFill>
                            <a:schemeClr val="dk1"/>
                          </a:solidFill>
                          <a:effectLst/>
                          <a:latin typeface="Roboto Slab" pitchFamily="2" charset="0"/>
                          <a:ea typeface="Roboto Slab" pitchFamily="2" charset="0"/>
                          <a:cs typeface="Roboto Slab" pitchFamily="2" charset="0"/>
                        </a:rPr>
                        <a:t>: Corey Begay</a:t>
                      </a:r>
                    </a:p>
                    <a:p>
                      <a:pPr rtl="0"/>
                      <a:r>
                        <a:rPr lang="en-US" sz="1500" b="0" i="0" u="sng" strike="noStrike" kern="1200" dirty="0">
                          <a:solidFill>
                            <a:schemeClr val="dk1"/>
                          </a:solidFill>
                          <a:effectLst/>
                          <a:latin typeface="Roboto Slab" pitchFamily="2" charset="0"/>
                          <a:ea typeface="Roboto Slab" pitchFamily="2" charset="0"/>
                          <a:cs typeface="Roboto Slab" pitchFamily="2" charset="0"/>
                        </a:rPr>
                        <a:t>Description</a:t>
                      </a:r>
                      <a:r>
                        <a:rPr lang="en-US" sz="1500" b="0" i="0" u="none" strike="noStrike" kern="1200" dirty="0">
                          <a:solidFill>
                            <a:schemeClr val="dk1"/>
                          </a:solidFill>
                          <a:effectLst/>
                          <a:latin typeface="Roboto Slab" pitchFamily="2" charset="0"/>
                          <a:ea typeface="Roboto Slab" pitchFamily="2" charset="0"/>
                          <a:cs typeface="Roboto Slab" pitchFamily="2" charset="0"/>
                        </a:rPr>
                        <a:t>: In this wordless book, a little girl helps her grandmother gather a flock of sheep using the help of a magic scarf. This book is intended to promote oral production of Navajo.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517956" cy="904995"/>
          </a:xfrm>
        </p:spPr>
        <p:txBody>
          <a:bodyPr>
            <a:normAutofit/>
          </a:bodyPr>
          <a:lstStyle/>
          <a:p>
            <a:r>
              <a:rPr lang="en-US" dirty="0">
                <a:latin typeface="AppleGothic" pitchFamily="2" charset="-127"/>
                <a:ea typeface="AppleGothic" pitchFamily="2" charset="-127"/>
              </a:rPr>
              <a:t>Part 6: Texts</a:t>
            </a:r>
          </a:p>
        </p:txBody>
      </p:sp>
      <p:pic>
        <p:nvPicPr>
          <p:cNvPr id="15362" name="Picture 2" descr="Herizon by Daniel W. Vandever">
            <a:extLst>
              <a:ext uri="{FF2B5EF4-FFF2-40B4-BE49-F238E27FC236}">
                <a16:creationId xmlns:a16="http://schemas.microsoft.com/office/drawing/2014/main" id="{596E7DBE-9297-60F5-F9C7-FCD5C9D62F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07" r="22893"/>
          <a:stretch/>
        </p:blipFill>
        <p:spPr bwMode="auto">
          <a:xfrm>
            <a:off x="4129292" y="2939513"/>
            <a:ext cx="3933417" cy="393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8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A7D8-D540-FDE1-FA45-366F7FA879F2}"/>
              </a:ext>
            </a:extLst>
          </p:cNvPr>
          <p:cNvSpPr>
            <a:spLocks noGrp="1"/>
          </p:cNvSpPr>
          <p:nvPr>
            <p:ph type="title"/>
          </p:nvPr>
        </p:nvSpPr>
        <p:spPr>
          <a:xfrm>
            <a:off x="1251678" y="382384"/>
            <a:ext cx="10178322" cy="904995"/>
          </a:xfrm>
        </p:spPr>
        <p:txBody>
          <a:bodyPr>
            <a:normAutofit fontScale="90000"/>
          </a:bodyPr>
          <a:lstStyle/>
          <a:p>
            <a:r>
              <a:rPr lang="en-US" dirty="0">
                <a:latin typeface="AppleGothic" pitchFamily="2" charset="-127"/>
                <a:ea typeface="AppleGothic" pitchFamily="2" charset="-127"/>
              </a:rPr>
              <a:t>Guiding inquiry questions</a:t>
            </a:r>
          </a:p>
        </p:txBody>
      </p:sp>
      <p:sp>
        <p:nvSpPr>
          <p:cNvPr id="3" name="Content Placeholder 2">
            <a:extLst>
              <a:ext uri="{FF2B5EF4-FFF2-40B4-BE49-F238E27FC236}">
                <a16:creationId xmlns:a16="http://schemas.microsoft.com/office/drawing/2014/main" id="{0F4F6039-DFCC-F8D5-1650-0FEBFA6B57A0}"/>
              </a:ext>
            </a:extLst>
          </p:cNvPr>
          <p:cNvSpPr>
            <a:spLocks noGrp="1"/>
          </p:cNvSpPr>
          <p:nvPr>
            <p:ph idx="1"/>
          </p:nvPr>
        </p:nvSpPr>
        <p:spPr>
          <a:xfrm>
            <a:off x="1251677" y="1287379"/>
            <a:ext cx="10852091" cy="5188237"/>
          </a:xfrm>
        </p:spPr>
        <p:txBody>
          <a:bodyPr>
            <a:normAutofit/>
          </a:bodyPr>
          <a:lstStyle/>
          <a:p>
            <a:pPr>
              <a:lnSpc>
                <a:spcPct val="150000"/>
              </a:lnSpc>
              <a:spcBef>
                <a:spcPts val="0"/>
              </a:spcBef>
            </a:pPr>
            <a:r>
              <a:rPr lang="en-US" sz="2550" dirty="0">
                <a:solidFill>
                  <a:schemeClr val="tx1"/>
                </a:solidFill>
                <a:latin typeface="Roboto Slab" pitchFamily="2" charset="0"/>
                <a:ea typeface="Roboto Slab" pitchFamily="2" charset="0"/>
                <a:cs typeface="Roboto Slab" pitchFamily="2" charset="0"/>
              </a:rPr>
              <a:t>Does language define our history or culture?</a:t>
            </a:r>
          </a:p>
          <a:p>
            <a:pPr>
              <a:lnSpc>
                <a:spcPct val="150000"/>
              </a:lnSpc>
              <a:spcBef>
                <a:spcPts val="0"/>
              </a:spcBef>
            </a:pPr>
            <a:r>
              <a:rPr lang="en-US" sz="2550" dirty="0">
                <a:solidFill>
                  <a:schemeClr val="tx1"/>
                </a:solidFill>
                <a:latin typeface="Roboto Slab" pitchFamily="2" charset="0"/>
                <a:ea typeface="Roboto Slab" pitchFamily="2" charset="0"/>
                <a:cs typeface="Roboto Slab" pitchFamily="2" charset="0"/>
              </a:rPr>
              <a:t>Did historical representation of the Navajo in newspaper media influence public perception and U.S. policy?</a:t>
            </a:r>
          </a:p>
          <a:p>
            <a:pPr>
              <a:lnSpc>
                <a:spcPct val="150000"/>
              </a:lnSpc>
              <a:spcBef>
                <a:spcPts val="0"/>
              </a:spcBef>
            </a:pPr>
            <a:r>
              <a:rPr lang="en-US" sz="2550" b="0" i="0" u="none" strike="noStrike" dirty="0">
                <a:solidFill>
                  <a:schemeClr val="tx1"/>
                </a:solidFill>
                <a:effectLst/>
                <a:latin typeface="Roboto Slab" pitchFamily="2" charset="0"/>
                <a:ea typeface="Roboto Slab" pitchFamily="2" charset="0"/>
                <a:cs typeface="Roboto Slab" pitchFamily="2" charset="0"/>
              </a:rPr>
              <a:t>In which ways has United States legislation affected Native American culture?</a:t>
            </a:r>
          </a:p>
          <a:p>
            <a:pPr>
              <a:lnSpc>
                <a:spcPct val="150000"/>
              </a:lnSpc>
              <a:spcBef>
                <a:spcPts val="0"/>
              </a:spcBef>
            </a:pPr>
            <a:r>
              <a:rPr lang="en-US" sz="2550" b="0" i="0" u="none" strike="noStrike" dirty="0">
                <a:solidFill>
                  <a:schemeClr val="tx1"/>
                </a:solidFill>
                <a:effectLst/>
                <a:latin typeface="Roboto Slab" pitchFamily="2" charset="0"/>
                <a:ea typeface="Roboto Slab" pitchFamily="2" charset="0"/>
                <a:cs typeface="Roboto Slab" pitchFamily="2" charset="0"/>
              </a:rPr>
              <a:t>How have native peoples recovered their culture in recent years?</a:t>
            </a:r>
            <a:endParaRPr lang="en-US" sz="2550" dirty="0">
              <a:solidFill>
                <a:schemeClr val="tx1"/>
              </a:solidFill>
              <a:latin typeface="Roboto Slab" pitchFamily="2" charset="0"/>
              <a:ea typeface="Roboto Slab" pitchFamily="2" charset="0"/>
              <a:cs typeface="Roboto Slab" pitchFamily="2" charset="0"/>
            </a:endParaRPr>
          </a:p>
          <a:p>
            <a:pPr>
              <a:lnSpc>
                <a:spcPct val="150000"/>
              </a:lnSpc>
              <a:spcBef>
                <a:spcPts val="0"/>
              </a:spcBef>
            </a:pPr>
            <a:r>
              <a:rPr lang="en-US" sz="2550" b="0" i="0" u="none" strike="noStrike" dirty="0">
                <a:solidFill>
                  <a:schemeClr val="tx1"/>
                </a:solidFill>
                <a:effectLst/>
                <a:latin typeface="Roboto Slab" pitchFamily="2" charset="0"/>
                <a:ea typeface="Roboto Slab" pitchFamily="2" charset="0"/>
                <a:cs typeface="Roboto Slab" pitchFamily="2" charset="0"/>
              </a:rPr>
              <a:t>What are the ways in which we be advocates for the rights of indigenous people? </a:t>
            </a:r>
          </a:p>
        </p:txBody>
      </p:sp>
    </p:spTree>
    <p:extLst>
      <p:ext uri="{BB962C8B-B14F-4D97-AF65-F5344CB8AC3E}">
        <p14:creationId xmlns:p14="http://schemas.microsoft.com/office/powerpoint/2010/main" val="21377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A7D8-D540-FDE1-FA45-366F7FA879F2}"/>
              </a:ext>
            </a:extLst>
          </p:cNvPr>
          <p:cNvSpPr>
            <a:spLocks noGrp="1"/>
          </p:cNvSpPr>
          <p:nvPr>
            <p:ph type="title"/>
          </p:nvPr>
        </p:nvSpPr>
        <p:spPr>
          <a:xfrm>
            <a:off x="1251678" y="382384"/>
            <a:ext cx="10178322" cy="904995"/>
          </a:xfrm>
        </p:spPr>
        <p:txBody>
          <a:bodyPr>
            <a:normAutofit/>
          </a:bodyPr>
          <a:lstStyle/>
          <a:p>
            <a:r>
              <a:rPr lang="en-US" dirty="0">
                <a:latin typeface="AppleGothic" pitchFamily="2" charset="-127"/>
                <a:ea typeface="AppleGothic" pitchFamily="2" charset="-127"/>
              </a:rPr>
              <a:t>Note</a:t>
            </a:r>
          </a:p>
        </p:txBody>
      </p:sp>
      <p:sp>
        <p:nvSpPr>
          <p:cNvPr id="3" name="Content Placeholder 2">
            <a:extLst>
              <a:ext uri="{FF2B5EF4-FFF2-40B4-BE49-F238E27FC236}">
                <a16:creationId xmlns:a16="http://schemas.microsoft.com/office/drawing/2014/main" id="{0F4F6039-DFCC-F8D5-1650-0FEBFA6B57A0}"/>
              </a:ext>
            </a:extLst>
          </p:cNvPr>
          <p:cNvSpPr>
            <a:spLocks noGrp="1"/>
          </p:cNvSpPr>
          <p:nvPr>
            <p:ph idx="1"/>
          </p:nvPr>
        </p:nvSpPr>
        <p:spPr>
          <a:xfrm>
            <a:off x="1251678" y="1287379"/>
            <a:ext cx="10178322" cy="1227220"/>
          </a:xfrm>
        </p:spPr>
        <p:txBody>
          <a:bodyPr>
            <a:noAutofit/>
          </a:bodyPr>
          <a:lstStyle/>
          <a:p>
            <a:pPr marL="0" indent="0">
              <a:spcBef>
                <a:spcPts val="0"/>
              </a:spcBef>
              <a:buNone/>
            </a:pPr>
            <a:r>
              <a:rPr lang="en-US" sz="2550" b="0" i="0" u="none" strike="noStrike" dirty="0">
                <a:solidFill>
                  <a:schemeClr val="tx1"/>
                </a:solidFill>
                <a:effectLst/>
                <a:latin typeface="Roboto Slab" panose="020F0502020204030204" pitchFamily="34" charset="0"/>
              </a:rPr>
              <a:t>This multi-modal set is divided into these parts: </a:t>
            </a:r>
            <a:r>
              <a:rPr lang="en-US" sz="2550" b="0" i="0" u="sng" strike="noStrike" dirty="0">
                <a:solidFill>
                  <a:schemeClr val="tx1"/>
                </a:solidFill>
                <a:effectLst/>
                <a:latin typeface="Roboto Slab" panose="020F0502020204030204" pitchFamily="34" charset="0"/>
              </a:rPr>
              <a:t>timeline</a:t>
            </a:r>
            <a:r>
              <a:rPr lang="en-US" sz="2550" b="0" i="0" u="none" strike="noStrike" dirty="0">
                <a:solidFill>
                  <a:schemeClr val="tx1"/>
                </a:solidFill>
                <a:effectLst/>
                <a:latin typeface="Roboto Slab" panose="020F0502020204030204" pitchFamily="34" charset="0"/>
              </a:rPr>
              <a:t>, </a:t>
            </a:r>
            <a:r>
              <a:rPr lang="en-US" sz="2550" b="0" i="0" u="sng" strike="noStrike" dirty="0">
                <a:solidFill>
                  <a:schemeClr val="tx1"/>
                </a:solidFill>
                <a:effectLst/>
                <a:latin typeface="Roboto Slab" panose="020F0502020204030204" pitchFamily="34" charset="0"/>
              </a:rPr>
              <a:t>historic photos</a:t>
            </a:r>
            <a:r>
              <a:rPr lang="en-US" sz="2550" b="0" i="0" u="none" strike="noStrike" dirty="0">
                <a:solidFill>
                  <a:schemeClr val="tx1"/>
                </a:solidFill>
                <a:effectLst/>
                <a:latin typeface="Roboto Slab" panose="020F0502020204030204" pitchFamily="34" charset="0"/>
              </a:rPr>
              <a:t> &amp; </a:t>
            </a:r>
            <a:r>
              <a:rPr lang="en-US" sz="2550" b="0" i="0" u="sng" strike="noStrike" dirty="0">
                <a:solidFill>
                  <a:schemeClr val="tx1"/>
                </a:solidFill>
                <a:effectLst/>
                <a:latin typeface="Roboto Slab" panose="020F0502020204030204" pitchFamily="34" charset="0"/>
              </a:rPr>
              <a:t>newspaper articles</a:t>
            </a:r>
            <a:r>
              <a:rPr lang="en-US" sz="2550" b="0" i="0" strike="noStrike" dirty="0">
                <a:solidFill>
                  <a:schemeClr val="tx1"/>
                </a:solidFill>
                <a:effectLst/>
                <a:latin typeface="Roboto Slab" panose="020F0502020204030204" pitchFamily="34" charset="0"/>
              </a:rPr>
              <a:t>, </a:t>
            </a:r>
            <a:r>
              <a:rPr lang="en-US" sz="2550" b="0" i="0" u="sng" strike="noStrike" dirty="0">
                <a:solidFill>
                  <a:schemeClr val="tx1"/>
                </a:solidFill>
                <a:effectLst/>
                <a:latin typeface="Roboto Slab" panose="020F0502020204030204" pitchFamily="34" charset="0"/>
              </a:rPr>
              <a:t>relevant legislation</a:t>
            </a:r>
            <a:r>
              <a:rPr lang="en-US" sz="2550" b="0" i="0" strike="noStrike" dirty="0">
                <a:solidFill>
                  <a:schemeClr val="tx1"/>
                </a:solidFill>
                <a:effectLst/>
                <a:latin typeface="Roboto Slab" panose="020F0502020204030204" pitchFamily="34" charset="0"/>
              </a:rPr>
              <a:t>, </a:t>
            </a:r>
            <a:r>
              <a:rPr lang="en-US" sz="2550" b="0" i="0" u="sng" strike="noStrike" dirty="0">
                <a:solidFill>
                  <a:schemeClr val="tx1"/>
                </a:solidFill>
                <a:effectLst/>
                <a:latin typeface="Roboto Slab" panose="020F0502020204030204" pitchFamily="34" charset="0"/>
              </a:rPr>
              <a:t>advocate organizations</a:t>
            </a:r>
            <a:r>
              <a:rPr lang="en-US" sz="2550" b="0" i="0" strike="noStrike" dirty="0">
                <a:solidFill>
                  <a:schemeClr val="tx1"/>
                </a:solidFill>
                <a:effectLst/>
                <a:latin typeface="Roboto Slab" panose="020F0502020204030204" pitchFamily="34" charset="0"/>
              </a:rPr>
              <a:t>, </a:t>
            </a:r>
            <a:r>
              <a:rPr lang="en-US" sz="2550" b="0" i="0" u="sng" strike="noStrike" dirty="0">
                <a:solidFill>
                  <a:schemeClr val="tx1"/>
                </a:solidFill>
                <a:effectLst/>
                <a:latin typeface="Roboto Slab" panose="020F0502020204030204" pitchFamily="34" charset="0"/>
              </a:rPr>
              <a:t>multimedia</a:t>
            </a:r>
            <a:r>
              <a:rPr lang="en-US" sz="2550" b="0" i="0" strike="noStrike" dirty="0">
                <a:solidFill>
                  <a:schemeClr val="tx1"/>
                </a:solidFill>
                <a:effectLst/>
                <a:latin typeface="Roboto Slab" panose="020F0502020204030204" pitchFamily="34" charset="0"/>
              </a:rPr>
              <a:t>, and </a:t>
            </a:r>
            <a:r>
              <a:rPr lang="en-US" sz="2550" b="0" i="0" u="sng" strike="noStrike" dirty="0">
                <a:solidFill>
                  <a:schemeClr val="tx1"/>
                </a:solidFill>
                <a:effectLst/>
                <a:latin typeface="Roboto Slab" panose="020F0502020204030204" pitchFamily="34" charset="0"/>
              </a:rPr>
              <a:t>texts</a:t>
            </a:r>
            <a:r>
              <a:rPr lang="en-US" sz="2550" b="0" i="0" u="none" strike="noStrike" dirty="0">
                <a:solidFill>
                  <a:schemeClr val="tx1"/>
                </a:solidFill>
                <a:effectLst/>
                <a:latin typeface="Roboto Slab" panose="020F0502020204030204" pitchFamily="34" charset="0"/>
              </a:rPr>
              <a:t>. </a:t>
            </a:r>
            <a:endParaRPr lang="en-US" sz="2550" b="0" i="0" u="none" strike="noStrike" dirty="0">
              <a:solidFill>
                <a:schemeClr val="tx1"/>
              </a:solidFill>
              <a:effectLst/>
            </a:endParaRPr>
          </a:p>
        </p:txBody>
      </p:sp>
    </p:spTree>
    <p:extLst>
      <p:ext uri="{BB962C8B-B14F-4D97-AF65-F5344CB8AC3E}">
        <p14:creationId xmlns:p14="http://schemas.microsoft.com/office/powerpoint/2010/main" val="73123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1589803708"/>
              </p:ext>
            </p:extLst>
          </p:nvPr>
        </p:nvGraphicFramePr>
        <p:xfrm>
          <a:off x="1128759" y="1287379"/>
          <a:ext cx="10424160" cy="109728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548640">
                <a:tc>
                  <a:txBody>
                    <a:bodyPr/>
                    <a:lstStyle/>
                    <a:p>
                      <a:pPr algn="ctr"/>
                      <a:r>
                        <a:rPr lang="en-US" sz="2700" b="1" dirty="0">
                          <a:ln w="12700">
                            <a:noFill/>
                          </a:ln>
                          <a:solidFill>
                            <a:schemeClr val="tx1"/>
                          </a:solidFill>
                          <a:latin typeface="AppleGothic" pitchFamily="2" charset="-127"/>
                          <a:ea typeface="AppleGothic" pitchFamily="2" charset="-127"/>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700" b="1" dirty="0">
                          <a:ln w="12700">
                            <a:noFill/>
                          </a:ln>
                          <a:solidFill>
                            <a:schemeClr val="tx1"/>
                          </a:solidFill>
                          <a:latin typeface="AppleGothic" pitchFamily="2" charset="-127"/>
                          <a:ea typeface="AppleGothic" pitchFamily="2" charset="-127"/>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548640">
                <a:tc>
                  <a:txBody>
                    <a:bodyPr/>
                    <a:lstStyle/>
                    <a:p>
                      <a:r>
                        <a:rPr lang="en-US" sz="1500" dirty="0">
                          <a:ln w="12700">
                            <a:noFill/>
                          </a:ln>
                          <a:solidFill>
                            <a:schemeClr val="tx1"/>
                          </a:solidFill>
                          <a:latin typeface="Roboto Slab" pitchFamily="2" charset="0"/>
                          <a:ea typeface="Roboto Slab" pitchFamily="2" charset="0"/>
                          <a:cs typeface="Roboto Slab" pitchFamily="2" charset="0"/>
                        </a:rPr>
                        <a:t>1. </a:t>
                      </a:r>
                      <a:r>
                        <a:rPr lang="en-US" sz="1500" dirty="0">
                          <a:ln w="12700">
                            <a:noFill/>
                          </a:ln>
                          <a:solidFill>
                            <a:schemeClr val="tx1"/>
                          </a:solidFill>
                          <a:latin typeface="Roboto Slab" pitchFamily="2" charset="0"/>
                          <a:ea typeface="Roboto Slab" pitchFamily="2" charset="0"/>
                          <a:cs typeface="Roboto Slab" pitchFamily="2" charset="0"/>
                          <a:hlinkClick r:id="rId2"/>
                        </a:rPr>
                        <a:t>Navajo Timeline</a:t>
                      </a:r>
                      <a:endParaRPr lang="en-US" sz="1500" dirty="0">
                        <a:ln w="12700">
                          <a:noFill/>
                        </a:ln>
                        <a:solidFill>
                          <a:schemeClr val="tx1"/>
                        </a:solidFill>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ln w="12700">
                            <a:noFill/>
                          </a:ln>
                          <a:solidFill>
                            <a:schemeClr val="tx1"/>
                          </a:solidFill>
                          <a:latin typeface="Roboto Slab" pitchFamily="2" charset="0"/>
                          <a:ea typeface="Roboto Slab" pitchFamily="2" charset="0"/>
                          <a:cs typeface="Roboto Slab" pitchFamily="2" charset="0"/>
                        </a:rPr>
                        <a:t>The dates represent significant moments in the history of Navajo people especially in respect to language. It was cut in two due to formatting.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178322" cy="904995"/>
          </a:xfrm>
        </p:spPr>
        <p:txBody>
          <a:bodyPr>
            <a:normAutofit/>
          </a:bodyPr>
          <a:lstStyle/>
          <a:p>
            <a:r>
              <a:rPr lang="en-US" dirty="0">
                <a:latin typeface="AppleGothic" pitchFamily="2" charset="-127"/>
                <a:ea typeface="AppleGothic" pitchFamily="2" charset="-127"/>
              </a:rPr>
              <a:t>Part 1: timeline</a:t>
            </a:r>
          </a:p>
        </p:txBody>
      </p:sp>
      <p:pic>
        <p:nvPicPr>
          <p:cNvPr id="13" name="Picture 12" descr="A screenshot of a cell phone&#10;&#10;Description automatically generated">
            <a:extLst>
              <a:ext uri="{FF2B5EF4-FFF2-40B4-BE49-F238E27FC236}">
                <a16:creationId xmlns:a16="http://schemas.microsoft.com/office/drawing/2014/main" id="{1FBBC3F9-7EC9-F51A-2B78-5E41DCFA99CD}"/>
              </a:ext>
            </a:extLst>
          </p:cNvPr>
          <p:cNvPicPr>
            <a:picLocks noChangeAspect="1"/>
          </p:cNvPicPr>
          <p:nvPr/>
        </p:nvPicPr>
        <p:blipFill>
          <a:blip r:embed="rId3"/>
          <a:stretch>
            <a:fillRect/>
          </a:stretch>
        </p:blipFill>
        <p:spPr>
          <a:xfrm>
            <a:off x="3171384" y="2384438"/>
            <a:ext cx="3169455" cy="4441814"/>
          </a:xfrm>
          <a:prstGeom prst="rect">
            <a:avLst/>
          </a:prstGeom>
        </p:spPr>
      </p:pic>
      <p:pic>
        <p:nvPicPr>
          <p:cNvPr id="15" name="Picture 14" descr="A timeline of a person's history&#10;&#10;Description automatically generated">
            <a:extLst>
              <a:ext uri="{FF2B5EF4-FFF2-40B4-BE49-F238E27FC236}">
                <a16:creationId xmlns:a16="http://schemas.microsoft.com/office/drawing/2014/main" id="{3B53BD0B-7B21-FC25-389C-B543BEE8A950}"/>
              </a:ext>
            </a:extLst>
          </p:cNvPr>
          <p:cNvPicPr>
            <a:picLocks noChangeAspect="1"/>
          </p:cNvPicPr>
          <p:nvPr/>
        </p:nvPicPr>
        <p:blipFill>
          <a:blip r:embed="rId4"/>
          <a:stretch>
            <a:fillRect/>
          </a:stretch>
        </p:blipFill>
        <p:spPr>
          <a:xfrm>
            <a:off x="6345722" y="2384659"/>
            <a:ext cx="2646948" cy="4433098"/>
          </a:xfrm>
          <a:prstGeom prst="rect">
            <a:avLst/>
          </a:prstGeom>
        </p:spPr>
      </p:pic>
    </p:spTree>
    <p:extLst>
      <p:ext uri="{BB962C8B-B14F-4D97-AF65-F5344CB8AC3E}">
        <p14:creationId xmlns:p14="http://schemas.microsoft.com/office/powerpoint/2010/main" val="1399495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243622375"/>
              </p:ext>
            </p:extLst>
          </p:nvPr>
        </p:nvGraphicFramePr>
        <p:xfrm>
          <a:off x="1128759" y="1287379"/>
          <a:ext cx="10424160" cy="18897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420504">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2. </a:t>
                      </a:r>
                      <a:r>
                        <a:rPr lang="en-US" sz="1500" b="0" i="0" u="none" strike="noStrike" kern="1200" dirty="0">
                          <a:solidFill>
                            <a:schemeClr val="dk1"/>
                          </a:solidFill>
                          <a:effectLst/>
                          <a:latin typeface="Roboto Slab" pitchFamily="2" charset="0"/>
                          <a:ea typeface="Roboto Slab" pitchFamily="2" charset="0"/>
                          <a:cs typeface="Roboto Slab" pitchFamily="2" charset="0"/>
                        </a:rPr>
                        <a:t>Group portrait of </a:t>
                      </a:r>
                      <a:r>
                        <a:rPr lang="en-US" sz="1500" b="0" i="0" u="none" strike="noStrike" kern="1200" dirty="0" err="1">
                          <a:solidFill>
                            <a:schemeClr val="dk1"/>
                          </a:solidFill>
                          <a:effectLst/>
                          <a:latin typeface="Roboto Slab" pitchFamily="2" charset="0"/>
                          <a:ea typeface="Roboto Slab" pitchFamily="2" charset="0"/>
                          <a:cs typeface="Roboto Slab" pitchFamily="2" charset="0"/>
                        </a:rPr>
                        <a:t>Diné</a:t>
                      </a:r>
                      <a:r>
                        <a:rPr lang="en-US" sz="1500" b="0" i="0" u="none" strike="noStrike" kern="1200" dirty="0">
                          <a:solidFill>
                            <a:schemeClr val="dk1"/>
                          </a:solidFill>
                          <a:effectLst/>
                          <a:latin typeface="Roboto Slab" pitchFamily="2" charset="0"/>
                          <a:ea typeface="Roboto Slab" pitchFamily="2" charset="0"/>
                          <a:cs typeface="Roboto Slab" pitchFamily="2" charset="0"/>
                        </a:rPr>
                        <a:t> (Navajo) Treaty signers and 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ln w="12700">
                            <a:noFill/>
                          </a:ln>
                          <a:solidFill>
                            <a:schemeClr val="tx1"/>
                          </a:solidFill>
                          <a:latin typeface="Roboto Slab" pitchFamily="2" charset="0"/>
                          <a:ea typeface="Roboto Slab" pitchFamily="2" charset="0"/>
                          <a:cs typeface="Roboto Slab" pitchFamily="2" charset="0"/>
                        </a:rPr>
                        <a:t>This picture was taken to commemorate the treaty signed between the United States government and the Navajo people.</a:t>
                      </a:r>
                      <a:endParaRPr lang="en-US" sz="1500" dirty="0">
                        <a:ln w="12700">
                          <a:noFill/>
                        </a:ln>
                        <a:solidFill>
                          <a:schemeClr val="tx1"/>
                        </a:solidFill>
                        <a:latin typeface="Roboto Slab" pitchFamily="2" charset="0"/>
                        <a:ea typeface="Roboto Slab" pitchFamily="2" charset="0"/>
                        <a:cs typeface="Roboto Slab" pitchFamily="2" charset="0"/>
                        <a:hlinkClick r:id="rId2"/>
                      </a:endParaRPr>
                    </a:p>
                    <a:p>
                      <a:endParaRPr lang="en-US" sz="1500" dirty="0">
                        <a:ln w="12700">
                          <a:noFill/>
                        </a:ln>
                        <a:solidFill>
                          <a:schemeClr val="tx1"/>
                        </a:solidFill>
                        <a:latin typeface="Roboto Slab" pitchFamily="2" charset="0"/>
                        <a:ea typeface="Roboto Slab" pitchFamily="2" charset="0"/>
                        <a:cs typeface="Roboto Slab" pitchFamily="2" charset="0"/>
                        <a:hlinkClick r:id="rId2"/>
                      </a:endParaRPr>
                    </a:p>
                    <a:p>
                      <a:r>
                        <a:rPr lang="en-US" sz="1500" dirty="0">
                          <a:ln w="12700">
                            <a:noFill/>
                          </a:ln>
                          <a:solidFill>
                            <a:schemeClr val="tx1"/>
                          </a:solidFill>
                          <a:latin typeface="Roboto Slab" pitchFamily="2" charset="0"/>
                          <a:ea typeface="Roboto Slab" pitchFamily="2" charset="0"/>
                          <a:cs typeface="Roboto Slab" pitchFamily="2" charset="0"/>
                          <a:hlinkClick r:id="rId2"/>
                        </a:rPr>
                        <a:t>https://americanindian.si.edu/collections-search/archives/components/sova-nmai-ac-126-ref9</a:t>
                      </a:r>
                      <a:endParaRPr lang="en-US" sz="1500" dirty="0">
                        <a:ln w="12700">
                          <a:noFill/>
                        </a:ln>
                        <a:solidFill>
                          <a:schemeClr val="tx1"/>
                        </a:solidFill>
                        <a:latin typeface="Roboto Slab" pitchFamily="2" charset="0"/>
                        <a:ea typeface="Roboto Slab" pitchFamily="2" charset="0"/>
                        <a:cs typeface="Roboto Slab" pitchFamily="2" charset="0"/>
                      </a:endParaRPr>
                    </a:p>
                    <a:p>
                      <a:endParaRPr lang="en-US" sz="1500" dirty="0">
                        <a:ln w="12700">
                          <a:noFill/>
                        </a:ln>
                        <a:solidFill>
                          <a:schemeClr val="tx1"/>
                        </a:solidFill>
                        <a:latin typeface="Roboto Slab" pitchFamily="2" charset="0"/>
                        <a:ea typeface="Roboto Slab" pitchFamily="2" charset="0"/>
                        <a:cs typeface="Roboto Slab"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178322" cy="904995"/>
          </a:xfrm>
        </p:spPr>
        <p:txBody>
          <a:bodyPr>
            <a:normAutofit fontScale="90000"/>
          </a:bodyPr>
          <a:lstStyle/>
          <a:p>
            <a:r>
              <a:rPr lang="en-US" dirty="0">
                <a:latin typeface="AppleGothic" pitchFamily="2" charset="-127"/>
                <a:ea typeface="AppleGothic" pitchFamily="2" charset="-127"/>
              </a:rPr>
              <a:t>Part 2: photos &amp; Articles</a:t>
            </a:r>
          </a:p>
        </p:txBody>
      </p:sp>
      <p:pic>
        <p:nvPicPr>
          <p:cNvPr id="3" name="Picture 2" descr="A group of people sitting in front of a building&#10;&#10;Description automatically generated">
            <a:extLst>
              <a:ext uri="{FF2B5EF4-FFF2-40B4-BE49-F238E27FC236}">
                <a16:creationId xmlns:a16="http://schemas.microsoft.com/office/drawing/2014/main" id="{149C0DE6-85AC-58B1-1E28-547529468C76}"/>
              </a:ext>
            </a:extLst>
          </p:cNvPr>
          <p:cNvPicPr>
            <a:picLocks noChangeAspect="1"/>
          </p:cNvPicPr>
          <p:nvPr/>
        </p:nvPicPr>
        <p:blipFill>
          <a:blip r:embed="rId3"/>
          <a:stretch>
            <a:fillRect/>
          </a:stretch>
        </p:blipFill>
        <p:spPr>
          <a:xfrm>
            <a:off x="3581151" y="3177139"/>
            <a:ext cx="5029698" cy="3680861"/>
          </a:xfrm>
          <a:prstGeom prst="rect">
            <a:avLst/>
          </a:prstGeom>
        </p:spPr>
      </p:pic>
    </p:spTree>
    <p:extLst>
      <p:ext uri="{BB962C8B-B14F-4D97-AF65-F5344CB8AC3E}">
        <p14:creationId xmlns:p14="http://schemas.microsoft.com/office/powerpoint/2010/main" val="404174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3979382257"/>
              </p:ext>
            </p:extLst>
          </p:nvPr>
        </p:nvGraphicFramePr>
        <p:xfrm>
          <a:off x="1128759" y="1287379"/>
          <a:ext cx="10424160" cy="23469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3. </a:t>
                      </a:r>
                      <a:r>
                        <a:rPr lang="en-US" sz="1500" b="0" i="0" u="none" strike="noStrike" kern="1200" dirty="0">
                          <a:solidFill>
                            <a:schemeClr val="dk1"/>
                          </a:solidFill>
                          <a:effectLst/>
                          <a:latin typeface="Roboto Slab" pitchFamily="2" charset="0"/>
                          <a:ea typeface="Roboto Slab" pitchFamily="2" charset="0"/>
                          <a:cs typeface="Roboto Slab" pitchFamily="2" charset="0"/>
                        </a:rPr>
                        <a:t>U.S. Geographical Surveys West of the 100th Meridian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ln w="12700">
                            <a:noFill/>
                          </a:ln>
                          <a:solidFill>
                            <a:schemeClr val="tx1"/>
                          </a:solidFill>
                          <a:latin typeface="Roboto Slab" pitchFamily="2" charset="0"/>
                          <a:ea typeface="Roboto Slab" pitchFamily="2" charset="0"/>
                          <a:cs typeface="Roboto Slab" pitchFamily="2" charset="0"/>
                        </a:rPr>
                        <a:t>This picture was from a government survey of the American continent to the west of the 100</a:t>
                      </a:r>
                      <a:r>
                        <a:rPr lang="en-US" sz="1500" baseline="30000" dirty="0">
                          <a:ln w="12700">
                            <a:noFill/>
                          </a:ln>
                          <a:solidFill>
                            <a:schemeClr val="tx1"/>
                          </a:solidFill>
                          <a:latin typeface="Roboto Slab" pitchFamily="2" charset="0"/>
                          <a:ea typeface="Roboto Slab" pitchFamily="2" charset="0"/>
                          <a:cs typeface="Roboto Slab" pitchFamily="2" charset="0"/>
                        </a:rPr>
                        <a:t>th</a:t>
                      </a:r>
                      <a:r>
                        <a:rPr lang="en-US" sz="1500" dirty="0">
                          <a:ln w="12700">
                            <a:noFill/>
                          </a:ln>
                          <a:solidFill>
                            <a:schemeClr val="tx1"/>
                          </a:solidFill>
                          <a:latin typeface="Roboto Slab" pitchFamily="2" charset="0"/>
                          <a:ea typeface="Roboto Slab" pitchFamily="2" charset="0"/>
                          <a:cs typeface="Roboto Slab" pitchFamily="2" charset="0"/>
                        </a:rPr>
                        <a:t> meridian. One objective was to document indigenous people living in each region. </a:t>
                      </a:r>
                      <a:endParaRPr lang="en-US" sz="1500" dirty="0">
                        <a:ln w="12700">
                          <a:noFill/>
                        </a:ln>
                        <a:solidFill>
                          <a:schemeClr val="tx1"/>
                        </a:solidFill>
                        <a:latin typeface="Roboto Slab" pitchFamily="2" charset="0"/>
                        <a:ea typeface="Roboto Slab" pitchFamily="2" charset="0"/>
                        <a:cs typeface="Roboto Slab" pitchFamily="2" charset="0"/>
                        <a:hlinkClick r:id="rId2"/>
                      </a:endParaRPr>
                    </a:p>
                    <a:p>
                      <a:endParaRPr lang="en-US" sz="1500" dirty="0">
                        <a:ln w="12700">
                          <a:noFill/>
                        </a:ln>
                        <a:solidFill>
                          <a:schemeClr val="tx1"/>
                        </a:solidFill>
                        <a:latin typeface="Roboto Slab" pitchFamily="2" charset="0"/>
                        <a:ea typeface="Roboto Slab" pitchFamily="2" charset="0"/>
                        <a:cs typeface="Roboto Slab" pitchFamily="2" charset="0"/>
                        <a:hlinkClick r:id="rId2"/>
                      </a:endParaRPr>
                    </a:p>
                    <a:p>
                      <a:r>
                        <a:rPr lang="en-US" sz="1500" dirty="0">
                          <a:ln w="12700">
                            <a:noFill/>
                          </a:ln>
                          <a:solidFill>
                            <a:schemeClr val="tx1"/>
                          </a:solidFill>
                          <a:latin typeface="Roboto Slab" pitchFamily="2" charset="0"/>
                          <a:ea typeface="Roboto Slab" pitchFamily="2" charset="0"/>
                          <a:cs typeface="Roboto Slab" pitchFamily="2" charset="0"/>
                          <a:hlinkClick r:id="rId3"/>
                        </a:rPr>
                        <a:t>https://americanindian.si.edu/collections-search/archives/sova-nmai-ac-229</a:t>
                      </a:r>
                      <a:r>
                        <a:rPr lang="en-US" sz="1500" dirty="0">
                          <a:ln w="12700">
                            <a:noFill/>
                          </a:ln>
                          <a:solidFill>
                            <a:schemeClr val="tx1"/>
                          </a:solidFill>
                          <a:latin typeface="Roboto Slab" pitchFamily="2" charset="0"/>
                          <a:ea typeface="Roboto Slab" pitchFamily="2" charset="0"/>
                          <a:cs typeface="Roboto Slab" pitchFamily="2" charset="0"/>
                        </a:rPr>
                        <a:t> </a:t>
                      </a:r>
                    </a:p>
                    <a:p>
                      <a:endParaRPr lang="en-US" sz="1500" dirty="0">
                        <a:ln w="12700">
                          <a:noFill/>
                        </a:ln>
                        <a:solidFill>
                          <a:schemeClr val="tx1"/>
                        </a:solidFill>
                        <a:latin typeface="Roboto Slab" pitchFamily="2" charset="0"/>
                        <a:ea typeface="Roboto Slab" pitchFamily="2" charset="0"/>
                        <a:cs typeface="Roboto Slab" pitchFamily="2" charset="0"/>
                      </a:endParaRPr>
                    </a:p>
                    <a:p>
                      <a:r>
                        <a:rPr lang="en-US" sz="1500" dirty="0">
                          <a:ln w="12700">
                            <a:noFill/>
                          </a:ln>
                          <a:solidFill>
                            <a:schemeClr val="tx1"/>
                          </a:solidFill>
                          <a:latin typeface="Roboto Slab" pitchFamily="2" charset="0"/>
                          <a:ea typeface="Roboto Slab" pitchFamily="2" charset="0"/>
                          <a:cs typeface="Roboto Slab" pitchFamily="2" charset="0"/>
                          <a:hlinkClick r:id="rId4"/>
                        </a:rPr>
                        <a:t>https://pubs.usgs.gov/circ/c1050/surveys.htm</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178322" cy="904995"/>
          </a:xfrm>
        </p:spPr>
        <p:txBody>
          <a:bodyPr>
            <a:normAutofit fontScale="90000"/>
          </a:bodyPr>
          <a:lstStyle/>
          <a:p>
            <a:r>
              <a:rPr lang="en-US" dirty="0">
                <a:latin typeface="AppleGothic" pitchFamily="2" charset="-127"/>
                <a:ea typeface="AppleGothic" pitchFamily="2" charset="-127"/>
              </a:rPr>
              <a:t>Part 2: photos &amp; Articles</a:t>
            </a:r>
          </a:p>
        </p:txBody>
      </p:sp>
      <p:pic>
        <p:nvPicPr>
          <p:cNvPr id="1026" name="Picture 2">
            <a:extLst>
              <a:ext uri="{FF2B5EF4-FFF2-40B4-BE49-F238E27FC236}">
                <a16:creationId xmlns:a16="http://schemas.microsoft.com/office/drawing/2014/main" id="{A65B6699-EE01-4A92-E46D-11AC107E25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427" b="14620"/>
          <a:stretch/>
        </p:blipFill>
        <p:spPr bwMode="auto">
          <a:xfrm>
            <a:off x="3691958" y="3680862"/>
            <a:ext cx="4808085" cy="317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98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3844210426"/>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4. </a:t>
                      </a:r>
                      <a:r>
                        <a:rPr lang="en-US" sz="1500" b="0" i="0" u="none" strike="noStrike" kern="1200" dirty="0">
                          <a:solidFill>
                            <a:schemeClr val="dk1"/>
                          </a:solidFill>
                          <a:effectLst/>
                          <a:latin typeface="Roboto Slab" pitchFamily="2" charset="0"/>
                          <a:ea typeface="Roboto Slab" pitchFamily="2" charset="0"/>
                          <a:cs typeface="Roboto Slab" pitchFamily="2" charset="0"/>
                        </a:rPr>
                        <a:t>‘White Indians’ 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ln w="12700">
                            <a:noFill/>
                          </a:ln>
                          <a:solidFill>
                            <a:schemeClr val="tx1"/>
                          </a:solidFill>
                          <a:latin typeface="Roboto Slab" pitchFamily="2" charset="0"/>
                          <a:ea typeface="Roboto Slab" pitchFamily="2" charset="0"/>
                          <a:cs typeface="Roboto Slab" pitchFamily="2" charset="0"/>
                        </a:rPr>
                        <a:t>This was the earliest (1836) mention that I could find of the Navajo. The article served as an exploratory piece.</a:t>
                      </a:r>
                      <a:endParaRPr lang="en-US" sz="1500" dirty="0">
                        <a:ln w="12700">
                          <a:noFill/>
                        </a:ln>
                        <a:solidFill>
                          <a:schemeClr val="tx1"/>
                        </a:solidFill>
                        <a:latin typeface="Roboto Slab" pitchFamily="2" charset="0"/>
                        <a:ea typeface="Roboto Slab" pitchFamily="2" charset="0"/>
                        <a:cs typeface="Roboto Slab" pitchFamily="2" charset="0"/>
                        <a:hlinkClick r:id="rId2"/>
                      </a:endParaRPr>
                    </a:p>
                    <a:p>
                      <a:endParaRPr lang="en-US" sz="1500" dirty="0">
                        <a:ln w="12700">
                          <a:noFill/>
                        </a:ln>
                        <a:solidFill>
                          <a:schemeClr val="tx1"/>
                        </a:solidFill>
                        <a:latin typeface="Roboto Slab" pitchFamily="2" charset="0"/>
                        <a:ea typeface="Roboto Slab" pitchFamily="2" charset="0"/>
                        <a:cs typeface="Roboto Slab" pitchFamily="2" charset="0"/>
                        <a:hlinkClick r:id="rId2"/>
                      </a:endParaRPr>
                    </a:p>
                    <a:p>
                      <a:r>
                        <a:rPr lang="en-US" sz="1500" dirty="0">
                          <a:ln w="12700">
                            <a:noFill/>
                          </a:ln>
                          <a:solidFill>
                            <a:schemeClr val="tx1"/>
                          </a:solidFill>
                          <a:latin typeface="Roboto Slab" pitchFamily="2" charset="0"/>
                          <a:ea typeface="Roboto Slab" pitchFamily="2" charset="0"/>
                          <a:cs typeface="Roboto Slab" pitchFamily="2" charset="0"/>
                          <a:hlinkClick r:id="rId3"/>
                        </a:rPr>
                        <a:t>https://chroniclingamerica.loc.gov/data/batches/vi_aquasox_ver01/data/sn85025007/00414215634/1836072601/0159.pdf</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178322" cy="904995"/>
          </a:xfrm>
        </p:spPr>
        <p:txBody>
          <a:bodyPr>
            <a:normAutofit fontScale="90000"/>
          </a:bodyPr>
          <a:lstStyle/>
          <a:p>
            <a:r>
              <a:rPr lang="en-US" dirty="0">
                <a:latin typeface="AppleGothic" pitchFamily="2" charset="-127"/>
                <a:ea typeface="AppleGothic" pitchFamily="2" charset="-127"/>
              </a:rPr>
              <a:t>Part 2: photos &amp; Articles</a:t>
            </a:r>
          </a:p>
        </p:txBody>
      </p:sp>
      <p:pic>
        <p:nvPicPr>
          <p:cNvPr id="3074" name="Picture 2">
            <a:extLst>
              <a:ext uri="{FF2B5EF4-FFF2-40B4-BE49-F238E27FC236}">
                <a16:creationId xmlns:a16="http://schemas.microsoft.com/office/drawing/2014/main" id="{6FAEE036-CD53-C9FA-8B50-7D95949D44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375"/>
          <a:stretch/>
        </p:blipFill>
        <p:spPr bwMode="auto">
          <a:xfrm>
            <a:off x="4019297" y="2948539"/>
            <a:ext cx="4153407" cy="390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14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B324"/>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FF92A77-9A8F-2BAD-F0EF-36373716A2CF}"/>
              </a:ext>
            </a:extLst>
          </p:cNvPr>
          <p:cNvGraphicFramePr>
            <a:graphicFrameLocks noGrp="1"/>
          </p:cNvGraphicFramePr>
          <p:nvPr>
            <p:extLst>
              <p:ext uri="{D42A27DB-BD31-4B8C-83A1-F6EECF244321}">
                <p14:modId xmlns:p14="http://schemas.microsoft.com/office/powerpoint/2010/main" val="3615029023"/>
              </p:ext>
            </p:extLst>
          </p:nvPr>
        </p:nvGraphicFramePr>
        <p:xfrm>
          <a:off x="1128759" y="1287379"/>
          <a:ext cx="10424160" cy="1661160"/>
        </p:xfrm>
        <a:graphic>
          <a:graphicData uri="http://schemas.openxmlformats.org/drawingml/2006/table">
            <a:tbl>
              <a:tblPr firstRow="1" bandRow="1">
                <a:tableStyleId>{5C22544A-7EE6-4342-B048-85BDC9FD1C3A}</a:tableStyleId>
              </a:tblPr>
              <a:tblGrid>
                <a:gridCol w="3635746">
                  <a:extLst>
                    <a:ext uri="{9D8B030D-6E8A-4147-A177-3AD203B41FA5}">
                      <a16:colId xmlns:a16="http://schemas.microsoft.com/office/drawing/2014/main" val="1122464070"/>
                    </a:ext>
                  </a:extLst>
                </a:gridCol>
                <a:gridCol w="6788414">
                  <a:extLst>
                    <a:ext uri="{9D8B030D-6E8A-4147-A177-3AD203B41FA5}">
                      <a16:colId xmlns:a16="http://schemas.microsoft.com/office/drawing/2014/main" val="2198843805"/>
                    </a:ext>
                  </a:extLst>
                </a:gridCol>
              </a:tblGrid>
              <a:tr h="234759">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b="1" dirty="0">
                          <a:ln w="12700">
                            <a:noFill/>
                          </a:ln>
                          <a:solidFill>
                            <a:schemeClr val="tx1"/>
                          </a:solidFill>
                          <a:latin typeface="Roboto Slab" pitchFamily="2" charset="0"/>
                          <a:ea typeface="Roboto Slab" pitchFamily="2" charset="0"/>
                          <a:cs typeface="Roboto Slab"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477125"/>
                  </a:ext>
                </a:extLst>
              </a:tr>
              <a:tr h="12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n w="12700">
                            <a:noFill/>
                          </a:ln>
                          <a:solidFill>
                            <a:schemeClr val="tx1"/>
                          </a:solidFill>
                          <a:latin typeface="Roboto Slab" pitchFamily="2" charset="0"/>
                          <a:ea typeface="Roboto Slab" pitchFamily="2" charset="0"/>
                          <a:cs typeface="Roboto Slab" pitchFamily="2" charset="0"/>
                        </a:rPr>
                        <a:t>5. </a:t>
                      </a:r>
                      <a:r>
                        <a:rPr lang="en-US" sz="1500" b="0" i="0" u="none" strike="noStrike" kern="1200" dirty="0">
                          <a:solidFill>
                            <a:schemeClr val="dk1"/>
                          </a:solidFill>
                          <a:effectLst/>
                          <a:latin typeface="Roboto Slab" pitchFamily="2" charset="0"/>
                          <a:ea typeface="Roboto Slab" pitchFamily="2" charset="0"/>
                          <a:cs typeface="Roboto Slab" pitchFamily="2" charset="0"/>
                        </a:rPr>
                        <a:t>‘An Indian Socrates’ 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ln w="12700">
                            <a:noFill/>
                          </a:ln>
                          <a:solidFill>
                            <a:schemeClr val="tx1"/>
                          </a:solidFill>
                          <a:latin typeface="Roboto Slab" pitchFamily="2" charset="0"/>
                          <a:ea typeface="Roboto Slab" pitchFamily="2" charset="0"/>
                          <a:cs typeface="Roboto Slab" pitchFamily="2" charset="0"/>
                        </a:rPr>
                        <a:t>The January 1</a:t>
                      </a:r>
                      <a:r>
                        <a:rPr lang="en-US" sz="1500" baseline="30000" dirty="0">
                          <a:ln w="12700">
                            <a:noFill/>
                          </a:ln>
                          <a:solidFill>
                            <a:schemeClr val="tx1"/>
                          </a:solidFill>
                          <a:latin typeface="Roboto Slab" pitchFamily="2" charset="0"/>
                          <a:ea typeface="Roboto Slab" pitchFamily="2" charset="0"/>
                          <a:cs typeface="Roboto Slab" pitchFamily="2" charset="0"/>
                        </a:rPr>
                        <a:t>st</a:t>
                      </a:r>
                      <a:r>
                        <a:rPr lang="en-US" sz="1500" dirty="0">
                          <a:ln w="12700">
                            <a:noFill/>
                          </a:ln>
                          <a:solidFill>
                            <a:schemeClr val="tx1"/>
                          </a:solidFill>
                          <a:latin typeface="Roboto Slab" pitchFamily="2" charset="0"/>
                          <a:ea typeface="Roboto Slab" pitchFamily="2" charset="0"/>
                          <a:cs typeface="Roboto Slab" pitchFamily="2" charset="0"/>
                        </a:rPr>
                        <a:t> edition of The Seattle Post-Intelligencer in 1896 had a focus on Se-Chi-Tee a Navajo man that agreed to be interviewed.</a:t>
                      </a:r>
                      <a:endParaRPr lang="en-US" sz="1500" dirty="0">
                        <a:ln w="12700">
                          <a:noFill/>
                        </a:ln>
                        <a:solidFill>
                          <a:schemeClr val="tx1"/>
                        </a:solidFill>
                        <a:latin typeface="Roboto Slab" pitchFamily="2" charset="0"/>
                        <a:ea typeface="Roboto Slab" pitchFamily="2" charset="0"/>
                        <a:cs typeface="Roboto Slab" pitchFamily="2" charset="0"/>
                        <a:hlinkClick r:id="rId2"/>
                      </a:endParaRPr>
                    </a:p>
                    <a:p>
                      <a:endParaRPr lang="en-US" sz="1500" dirty="0">
                        <a:ln w="12700">
                          <a:noFill/>
                        </a:ln>
                        <a:solidFill>
                          <a:schemeClr val="tx1"/>
                        </a:solidFill>
                        <a:latin typeface="Roboto Slab" pitchFamily="2" charset="0"/>
                        <a:ea typeface="Roboto Slab" pitchFamily="2" charset="0"/>
                        <a:cs typeface="Roboto Slab" pitchFamily="2" charset="0"/>
                        <a:hlinkClick r:id="rId2"/>
                      </a:endParaRPr>
                    </a:p>
                    <a:p>
                      <a:r>
                        <a:rPr lang="en-US" sz="1500" dirty="0">
                          <a:ln w="12700">
                            <a:noFill/>
                          </a:ln>
                          <a:solidFill>
                            <a:schemeClr val="tx1"/>
                          </a:solidFill>
                          <a:latin typeface="Roboto Slab" pitchFamily="2" charset="0"/>
                          <a:ea typeface="Roboto Slab" pitchFamily="2" charset="0"/>
                          <a:cs typeface="Roboto Slab" pitchFamily="2" charset="0"/>
                          <a:hlinkClick r:id="rId3"/>
                        </a:rPr>
                        <a:t>https://chroniclingamerica.loc.gov/data/batches/wa_forks_ver01/data/sn83045604/00202199148/1893010101/0526.pdf</a:t>
                      </a:r>
                      <a:r>
                        <a:rPr lang="en-US" sz="1500" dirty="0">
                          <a:ln w="12700">
                            <a:noFill/>
                          </a:ln>
                          <a:solidFill>
                            <a:schemeClr val="tx1"/>
                          </a:solidFill>
                          <a:latin typeface="Roboto Slab" pitchFamily="2" charset="0"/>
                          <a:ea typeface="Roboto Slab" pitchFamily="2" charset="0"/>
                          <a:cs typeface="Roboto Slab"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933809"/>
                  </a:ext>
                </a:extLst>
              </a:tr>
            </a:tbl>
          </a:graphicData>
        </a:graphic>
      </p:graphicFrame>
      <p:sp>
        <p:nvSpPr>
          <p:cNvPr id="9" name="Title 1">
            <a:extLst>
              <a:ext uri="{FF2B5EF4-FFF2-40B4-BE49-F238E27FC236}">
                <a16:creationId xmlns:a16="http://schemas.microsoft.com/office/drawing/2014/main" id="{E7AB65CE-F5A5-7A6D-332F-4473B70A8550}"/>
              </a:ext>
            </a:extLst>
          </p:cNvPr>
          <p:cNvSpPr>
            <a:spLocks noGrp="1"/>
          </p:cNvSpPr>
          <p:nvPr>
            <p:ph type="title"/>
          </p:nvPr>
        </p:nvSpPr>
        <p:spPr>
          <a:xfrm>
            <a:off x="1251678" y="382384"/>
            <a:ext cx="10178322" cy="904995"/>
          </a:xfrm>
        </p:spPr>
        <p:txBody>
          <a:bodyPr>
            <a:normAutofit fontScale="90000"/>
          </a:bodyPr>
          <a:lstStyle/>
          <a:p>
            <a:r>
              <a:rPr lang="en-US" dirty="0">
                <a:latin typeface="AppleGothic" pitchFamily="2" charset="-127"/>
                <a:ea typeface="AppleGothic" pitchFamily="2" charset="-127"/>
              </a:rPr>
              <a:t>Part 2: photos &amp; Articles</a:t>
            </a:r>
          </a:p>
        </p:txBody>
      </p:sp>
      <p:pic>
        <p:nvPicPr>
          <p:cNvPr id="3" name="Picture 2" descr="A newspaper article of a person&#10;&#10;Description automatically generated">
            <a:extLst>
              <a:ext uri="{FF2B5EF4-FFF2-40B4-BE49-F238E27FC236}">
                <a16:creationId xmlns:a16="http://schemas.microsoft.com/office/drawing/2014/main" id="{3458403F-FD82-BCE0-7AFE-FE7A5BE4825E}"/>
              </a:ext>
            </a:extLst>
          </p:cNvPr>
          <p:cNvPicPr>
            <a:picLocks noChangeAspect="1"/>
          </p:cNvPicPr>
          <p:nvPr/>
        </p:nvPicPr>
        <p:blipFill>
          <a:blip r:embed="rId4"/>
          <a:stretch>
            <a:fillRect/>
          </a:stretch>
        </p:blipFill>
        <p:spPr>
          <a:xfrm>
            <a:off x="1128759" y="2948539"/>
            <a:ext cx="2972105" cy="3909461"/>
          </a:xfrm>
          <a:prstGeom prst="rect">
            <a:avLst/>
          </a:prstGeom>
        </p:spPr>
      </p:pic>
      <p:pic>
        <p:nvPicPr>
          <p:cNvPr id="5" name="Picture 4" descr="A drawing of a person holding a paper&#10;&#10;Description automatically generated">
            <a:extLst>
              <a:ext uri="{FF2B5EF4-FFF2-40B4-BE49-F238E27FC236}">
                <a16:creationId xmlns:a16="http://schemas.microsoft.com/office/drawing/2014/main" id="{C055F548-FF89-A3C1-5E0D-8B9DDD8E7C36}"/>
              </a:ext>
            </a:extLst>
          </p:cNvPr>
          <p:cNvPicPr>
            <a:picLocks noChangeAspect="1"/>
          </p:cNvPicPr>
          <p:nvPr/>
        </p:nvPicPr>
        <p:blipFill>
          <a:blip r:embed="rId5"/>
          <a:stretch>
            <a:fillRect/>
          </a:stretch>
        </p:blipFill>
        <p:spPr>
          <a:xfrm>
            <a:off x="4100864" y="2948539"/>
            <a:ext cx="2732700" cy="3909461"/>
          </a:xfrm>
          <a:prstGeom prst="rect">
            <a:avLst/>
          </a:prstGeom>
        </p:spPr>
      </p:pic>
      <p:pic>
        <p:nvPicPr>
          <p:cNvPr id="5122" name="Picture 2">
            <a:extLst>
              <a:ext uri="{FF2B5EF4-FFF2-40B4-BE49-F238E27FC236}">
                <a16:creationId xmlns:a16="http://schemas.microsoft.com/office/drawing/2014/main" id="{7512EB6F-DC1D-392C-FC59-0B4D321AA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3564" y="2948539"/>
            <a:ext cx="4719355" cy="390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4132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{4FE93337-9FE9-E942-9BD3-26A574034399}tf10001072</Template>
  <TotalTime>280</TotalTime>
  <Words>1261</Words>
  <Application>Microsoft Macintosh PowerPoint</Application>
  <PresentationFormat>Widescreen</PresentationFormat>
  <Paragraphs>144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AppleGothic</vt:lpstr>
      <vt:lpstr>Arial</vt:lpstr>
      <vt:lpstr>Gill Sans MT</vt:lpstr>
      <vt:lpstr>Impact</vt:lpstr>
      <vt:lpstr>Roboto Slab</vt:lpstr>
      <vt:lpstr>Badge</vt:lpstr>
      <vt:lpstr>Restoring the Native Voice A multi-modal text set  &amp; integrated website</vt:lpstr>
      <vt:lpstr>Synopsis</vt:lpstr>
      <vt:lpstr>Guiding inquiry questions</vt:lpstr>
      <vt:lpstr>Note</vt:lpstr>
      <vt:lpstr>Part 1: timeline</vt:lpstr>
      <vt:lpstr>Part 2: photos &amp; Articles</vt:lpstr>
      <vt:lpstr>Part 2: photos &amp; Articles</vt:lpstr>
      <vt:lpstr>Part 2: photos &amp; Articles</vt:lpstr>
      <vt:lpstr>Part 2: photos &amp; Articles</vt:lpstr>
      <vt:lpstr>Part 3: Relevant legislation</vt:lpstr>
      <vt:lpstr>Part 3: Relevant legislation</vt:lpstr>
      <vt:lpstr>Part 4: advocate organizations</vt:lpstr>
      <vt:lpstr>Part 4: advocate organizations</vt:lpstr>
      <vt:lpstr>Part 5: multimedia</vt:lpstr>
      <vt:lpstr>Part 6: Texts</vt:lpstr>
      <vt:lpstr>Part 6: Texts</vt:lpstr>
      <vt:lpstr>Part 6: Texts</vt:lpstr>
      <vt:lpstr>Part 6: Texts</vt:lpstr>
      <vt:lpstr>Part 6: Texts</vt:lpstr>
      <vt:lpstr>Part 6: Texts</vt:lpstr>
      <vt:lpstr>Part 6: Texts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the Native Voice A multi-modal text set  &amp; integrated website</dc:title>
  <dc:creator>Millan, Jesus</dc:creator>
  <cp:lastModifiedBy>Millan, Jesus</cp:lastModifiedBy>
  <cp:revision>8</cp:revision>
  <dcterms:created xsi:type="dcterms:W3CDTF">2023-07-24T23:22:25Z</dcterms:created>
  <dcterms:modified xsi:type="dcterms:W3CDTF">2023-07-25T04:02:43Z</dcterms:modified>
</cp:coreProperties>
</file>