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5a3d662e32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5a3d662e32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a3d662e3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5a3d662e3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ac5d53e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ac5d53e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a3d662e3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5a3d662e3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5a3179b0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5a3179b0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5a3179b0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5a3179b0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5a3179b0a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5a3179b0a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a3179b0a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a3179b0a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a3d662e3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a3d662e3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a3179b0a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5a3179b0a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a3d662e3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a3d662e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a3d662e3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5a3d662e3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GgRnoHlzfq0"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hyperlink" Target="https://www.pushkin.fm/podcasts/revisionist-history/miss-buchanans-period-of-adjustment" TargetMode="External"/><Relationship Id="rId5" Type="http://schemas.openxmlformats.org/officeDocument/2006/relationships/hyperlink" Target="https://www.pushkin.fm/podcasts/revisionist-history/miss-buchanans-period-of-adjustment" TargetMode="External"/><Relationship Id="rId6" Type="http://schemas.openxmlformats.org/officeDocument/2006/relationships/image" Target="../media/image17.png"/><Relationship Id="rId7" Type="http://schemas.openxmlformats.org/officeDocument/2006/relationships/hyperlink" Target="http://www.youtube.com/watch?v=k7nMSskECZs" TargetMode="External"/><Relationship Id="rId8"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sheg.stanford.edu/history-lessons/kyoto-protocol"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nationalparktraveling.com/listing/artist-ted-degrazias-cabeza-de-vaca-collection/" TargetMode="External"/><Relationship Id="rId4" Type="http://schemas.openxmlformats.org/officeDocument/2006/relationships/hyperlink" Target="https://www.nps.gov/ethnography/aah/aaheritage/spanishamb.htm" TargetMode="External"/><Relationship Id="rId5"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oc.gov/collections/thomas-jefferson-papers/articles-and-essays/virginia-records-timeline-1553-to-1743/1640-to-1699/" TargetMode="External"/><Relationship Id="rId4" Type="http://schemas.openxmlformats.org/officeDocument/2006/relationships/hyperlink" Target="http://www.youtube.com/watch?v=0nDLp7u26cI" TargetMode="External"/><Relationship Id="rId5" Type="http://schemas.openxmlformats.org/officeDocument/2006/relationships/image" Target="../media/image7.jpg"/><Relationship Id="rId6" Type="http://schemas.openxmlformats.org/officeDocument/2006/relationships/hyperlink" Target="https://indianpueblo.org/a-brief-history-of-the-pueblo-revolt/#:~:text=Po'pay%20of%20Ohkay%20Owingeh,until%20the%20day%20of%20uprising." TargetMode="External"/><Relationship Id="rId7"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womenshistory.org/education-resources/biographies/phillis-wheatley#:~:text=Despite%20spending%20much%20of%20her,brought%20to%20America%20in%201761."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IOGVgQYX6SU" TargetMode="External"/><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hyperlink" Target="https://www.nps.gov/casa/learn/historyculture/seminole.htm" TargetMode="External"/><Relationship Id="rId7"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atlasobscura.com/articles/podcast-floating-freedom-school" TargetMode="External"/><Relationship Id="rId4" Type="http://schemas.openxmlformats.org/officeDocument/2006/relationships/hyperlink" Target="http://www.youtube.com/watch?v=Bs85OuvXa-A" TargetMode="External"/><Relationship Id="rId5" Type="http://schemas.openxmlformats.org/officeDocument/2006/relationships/image" Target="../media/image8.jpg"/><Relationship Id="rId6" Type="http://schemas.openxmlformats.org/officeDocument/2006/relationships/hyperlink" Target="https://www.history.com/videos/henry-david-thoreaus-civil-disobedience" TargetMode="External"/><Relationship Id="rId7"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pbs.org/tpt/slavery-by-another-name/themes/peonage/"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pbslearningmedia.org/resource/angel-island/asian-americans-video/" TargetMode="External"/><Relationship Id="rId4" Type="http://schemas.openxmlformats.org/officeDocument/2006/relationships/image" Target="../media/image12.jpg"/><Relationship Id="rId5" Type="http://schemas.openxmlformats.org/officeDocument/2006/relationships/image" Target="../media/image20.jpg"/><Relationship Id="rId6" Type="http://schemas.openxmlformats.org/officeDocument/2006/relationships/image" Target="../media/image5.jpg"/><Relationship Id="rId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67712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Highlighting Other Stories in the AP US History </a:t>
            </a:r>
            <a:r>
              <a:rPr lang="en"/>
              <a:t>Curriculum-A Multi-modal Text set</a:t>
            </a:r>
            <a:endParaRPr/>
          </a:p>
        </p:txBody>
      </p:sp>
      <p:sp>
        <p:nvSpPr>
          <p:cNvPr id="55" name="Google Shape;55;p13"/>
          <p:cNvSpPr txBox="1"/>
          <p:nvPr>
            <p:ph idx="1" type="subTitle"/>
          </p:nvPr>
        </p:nvSpPr>
        <p:spPr>
          <a:xfrm>
            <a:off x="311700" y="381037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We the People Institute</a:t>
            </a:r>
            <a:endParaRPr/>
          </a:p>
          <a:p>
            <a:pPr indent="0" lvl="0" marL="0" rtl="0" algn="ctr">
              <a:spcBef>
                <a:spcPts val="0"/>
              </a:spcBef>
              <a:spcAft>
                <a:spcPts val="0"/>
              </a:spcAft>
              <a:buNone/>
            </a:pPr>
            <a:r>
              <a:rPr lang="en"/>
              <a:t>John Robertson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7: 1890-1945</a:t>
            </a:r>
            <a:endParaRPr/>
          </a:p>
        </p:txBody>
      </p:sp>
      <p:sp>
        <p:nvSpPr>
          <p:cNvPr id="129" name="Google Shape;129;p22"/>
          <p:cNvSpPr txBox="1"/>
          <p:nvPr>
            <p:ph idx="1" type="body"/>
          </p:nvPr>
        </p:nvSpPr>
        <p:spPr>
          <a:xfrm>
            <a:off x="311700" y="1152475"/>
            <a:ext cx="8520600" cy="3680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Challenges for Mexican Americans:</a:t>
            </a:r>
            <a:endParaRPr/>
          </a:p>
          <a:p>
            <a:pPr indent="0" lvl="0" marL="0" rtl="0" algn="l">
              <a:spcBef>
                <a:spcPts val="1200"/>
              </a:spcBef>
              <a:spcAft>
                <a:spcPts val="0"/>
              </a:spcAft>
              <a:buNone/>
            </a:pPr>
            <a:r>
              <a:rPr lang="en" sz="1400"/>
              <a:t>In 1915, The film, “Birth of a Nation,” was released. It was immensely popular.  Until 1946, an estimated 200 million Americans watched this film. Very few people questioned it’s main premise and the dangerous rascist tropes that became ingrained in the dominant culture for so long. The topic of the film was the birth of the KKK and how it saved the South. Not </a:t>
            </a:r>
            <a:r>
              <a:rPr lang="en" sz="1400"/>
              <a:t>surprisingly</a:t>
            </a:r>
            <a:r>
              <a:rPr lang="en" sz="1400"/>
              <a:t>, lynchings and racial violence rose over the following decade for Mexican Americans as well as African Americans. It’s difficult to watch, but its impact can’t be overstated.</a:t>
            </a:r>
            <a:endParaRPr sz="1400"/>
          </a:p>
          <a:p>
            <a:pPr indent="0" lvl="0" marL="0" rtl="0" algn="l">
              <a:spcBef>
                <a:spcPts val="1200"/>
              </a:spcBef>
              <a:spcAft>
                <a:spcPts val="1200"/>
              </a:spcAft>
              <a:buNone/>
            </a:pPr>
            <a:r>
              <a:t/>
            </a:r>
            <a:endParaRPr/>
          </a:p>
        </p:txBody>
      </p:sp>
      <p:pic>
        <p:nvPicPr>
          <p:cNvPr descr="The Birth of a Nation (originally called The Clansman) is a 1915 American silent epic drama film directed by D. W. Griffith and starring Lillian Gish. The screenplay is adapted from the novel and play The Clansman, by Thomas Dixon Jr. Griffith co-wrote the screenplay with Frank E. Woods and produced the film with Harry Aitken.&#10;&#10;The Birth of a Nation is a landmark of film history. It was the first 12-reel film ever made and, at three hours, also the longest up to that point.[8] Its plot, part fiction and part history, chronicling the assassination of Abraham Lincoln by John Wilkes Booth and the relationship of two families in the Civil War and Reconstruction eras over the course of several years—the pro-Union (Northern) Stonemans and the pro-Confederacy (Southern) Camerons—was by far the most complex of any movie made up to that date. It was originally shown in two parts separated by another movie innovation, an intermission, and it was the first to have a musical score for an orchestra. It pioneered close-ups, fade-outs, and a carefully staged battle sequence with hundreds of extras (another first) made to look like thousands. It came with a 13-page &quot;Souvenir Program&quot;. It was the first American motion picture to be screened in the White House, viewed there by President Woodrow Wilson.&#10;&#10;The film was controversial even before its release and has remained so ever since; it has been called &quot;the most controversial film ever made in the United States&quot;.:198 Lincoln, whom Dixon saw as a Southerner, was portrayed positively, unusual in a &quot;Lost Cause&quot; environment. However, the film portrayed African-Americans (many played by white actors in blackface) as unintelligent and sexually aggressive towards white women and presented the Ku Klux Klan (KKK) as a heroic force. There were widespread black protests against The Birth of a Nation, such as in Boston, while thousands of white Bostonians flocked to see the film. The NAACP spearheaded an unsuccessful campaign to ban the film. Griffith's indignation at efforts to censor or ban the film motivated him to produce Intolerance the following year.&#10;&#10;It was a huge commercial success and became highly influential. The film's release has also been acknowledged as an inspiration for the rebirth of the Ku Klux Klan only months later. In 1992, the Library of Congress deemed the film &quot;culturally, historically, or aesthetically significant&quot; and selected it for preservation in the National Film Registry." id="130" name="Google Shape;130;p22" title="The Birth of a Nation 1915 D. W. Griffith full movie">
            <a:hlinkClick r:id="rId3"/>
          </p:cNvPr>
          <p:cNvPicPr preferRelativeResize="0"/>
          <p:nvPr/>
        </p:nvPicPr>
        <p:blipFill>
          <a:blip r:embed="rId4">
            <a:alphaModFix/>
          </a:blip>
          <a:stretch>
            <a:fillRect/>
          </a:stretch>
        </p:blipFill>
        <p:spPr>
          <a:xfrm>
            <a:off x="3048000" y="29967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8: 1945-1980</a:t>
            </a:r>
            <a:endParaRPr/>
          </a:p>
        </p:txBody>
      </p:sp>
      <p:sp>
        <p:nvSpPr>
          <p:cNvPr id="136" name="Google Shape;136;p23"/>
          <p:cNvSpPr txBox="1"/>
          <p:nvPr>
            <p:ph idx="1" type="body"/>
          </p:nvPr>
        </p:nvSpPr>
        <p:spPr>
          <a:xfrm>
            <a:off x="311700" y="1152475"/>
            <a:ext cx="8520600" cy="385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2"/>
                </a:solidFill>
                <a:highlight>
                  <a:schemeClr val="lt1"/>
                </a:highlight>
              </a:rPr>
              <a:t>Overlooked moments from the Civil Rights era-</a:t>
            </a:r>
            <a:endParaRPr>
              <a:solidFill>
                <a:schemeClr val="accent2"/>
              </a:solidFill>
              <a:highlight>
                <a:schemeClr val="lt1"/>
              </a:highlight>
            </a:endParaRPr>
          </a:p>
          <a:p>
            <a:pPr indent="0" lvl="0" marL="0" rtl="0" algn="l">
              <a:spcBef>
                <a:spcPts val="1200"/>
              </a:spcBef>
              <a:spcAft>
                <a:spcPts val="1200"/>
              </a:spcAft>
              <a:buNone/>
            </a:pPr>
            <a:r>
              <a:t/>
            </a:r>
            <a:endParaRPr>
              <a:solidFill>
                <a:schemeClr val="accent2"/>
              </a:solidFill>
              <a:highlight>
                <a:schemeClr val="lt1"/>
              </a:highlight>
            </a:endParaRPr>
          </a:p>
        </p:txBody>
      </p:sp>
      <p:sp>
        <p:nvSpPr>
          <p:cNvPr id="137" name="Google Shape;137;p23"/>
          <p:cNvSpPr txBox="1"/>
          <p:nvPr/>
        </p:nvSpPr>
        <p:spPr>
          <a:xfrm>
            <a:off x="394525" y="1702325"/>
            <a:ext cx="3017400" cy="3156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This California Supreme Court case laid the </a:t>
            </a:r>
            <a:r>
              <a:rPr lang="en"/>
              <a:t>blueprint</a:t>
            </a:r>
            <a:r>
              <a:rPr lang="en"/>
              <a:t> for </a:t>
            </a:r>
            <a:r>
              <a:rPr i="1" lang="en"/>
              <a:t>Brown vs The Board of Education.</a:t>
            </a:r>
            <a:endParaRPr/>
          </a:p>
          <a:p>
            <a:pPr indent="0" lvl="0" marL="0" rtl="0" algn="l">
              <a:spcBef>
                <a:spcPts val="0"/>
              </a:spcBef>
              <a:spcAft>
                <a:spcPts val="0"/>
              </a:spcAft>
              <a:buNone/>
            </a:pPr>
            <a:r>
              <a:t/>
            </a:r>
            <a:endParaRPr/>
          </a:p>
        </p:txBody>
      </p:sp>
      <p:pic>
        <p:nvPicPr>
          <p:cNvPr id="138" name="Google Shape;138;p23"/>
          <p:cNvPicPr preferRelativeResize="0"/>
          <p:nvPr/>
        </p:nvPicPr>
        <p:blipFill>
          <a:blip r:embed="rId3">
            <a:alphaModFix/>
          </a:blip>
          <a:stretch>
            <a:fillRect/>
          </a:stretch>
        </p:blipFill>
        <p:spPr>
          <a:xfrm>
            <a:off x="1100381" y="2871325"/>
            <a:ext cx="1492301" cy="1804601"/>
          </a:xfrm>
          <a:prstGeom prst="rect">
            <a:avLst/>
          </a:prstGeom>
          <a:noFill/>
          <a:ln>
            <a:noFill/>
          </a:ln>
        </p:spPr>
      </p:pic>
      <p:sp>
        <p:nvSpPr>
          <p:cNvPr id="139" name="Google Shape;139;p23"/>
          <p:cNvSpPr txBox="1"/>
          <p:nvPr/>
        </p:nvSpPr>
        <p:spPr>
          <a:xfrm>
            <a:off x="3631125" y="1709625"/>
            <a:ext cx="2783700" cy="31563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2.  This episode of </a:t>
            </a:r>
            <a:r>
              <a:rPr i="1" lang="en" u="sng">
                <a:solidFill>
                  <a:schemeClr val="hlink"/>
                </a:solidFill>
                <a:hlinkClick r:id="rId4"/>
              </a:rPr>
              <a:t>Revisionist History</a:t>
            </a:r>
            <a:r>
              <a:rPr lang="en"/>
              <a:t> discusses the seldom discussed negative outcomes from the </a:t>
            </a:r>
            <a:r>
              <a:rPr i="1" lang="en"/>
              <a:t>Brown </a:t>
            </a:r>
            <a:r>
              <a:rPr lang="en"/>
              <a:t>decision-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000" u="sng">
                <a:solidFill>
                  <a:schemeClr val="hlink"/>
                </a:solidFill>
                <a:hlinkClick r:id="rId5"/>
              </a:rPr>
              <a:t>https://www.pushkin.fm/podcasts/revisionist-history/miss-buchanans-period-of-adjustment</a:t>
            </a:r>
            <a:endParaRPr sz="1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40" name="Google Shape;140;p23"/>
          <p:cNvPicPr preferRelativeResize="0"/>
          <p:nvPr/>
        </p:nvPicPr>
        <p:blipFill>
          <a:blip r:embed="rId6">
            <a:alphaModFix/>
          </a:blip>
          <a:stretch>
            <a:fillRect/>
          </a:stretch>
        </p:blipFill>
        <p:spPr>
          <a:xfrm>
            <a:off x="3679350" y="2725175"/>
            <a:ext cx="2436325" cy="1548899"/>
          </a:xfrm>
          <a:prstGeom prst="rect">
            <a:avLst/>
          </a:prstGeom>
          <a:noFill/>
          <a:ln>
            <a:noFill/>
          </a:ln>
        </p:spPr>
      </p:pic>
      <p:sp>
        <p:nvSpPr>
          <p:cNvPr id="141" name="Google Shape;141;p23"/>
          <p:cNvSpPr txBox="1"/>
          <p:nvPr/>
        </p:nvSpPr>
        <p:spPr>
          <a:xfrm>
            <a:off x="6590100" y="1738850"/>
            <a:ext cx="2177100" cy="31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3.  Jackie Robinson is rightfully given credit for desegregating baseball, but what happened to those left behind in the Negro Leagues.  A brief documentary.</a:t>
            </a:r>
            <a:endParaRPr/>
          </a:p>
        </p:txBody>
      </p:sp>
      <p:pic>
        <p:nvPicPr>
          <p:cNvPr descr="Things actually got tougher for Black baseball players after Jackie Robinson broke the color barrier, as MLB teams followed racist quotas and the Negro Leagues died out.&#10;&#10;“Many talented Black players got phased out.”&#10; &#10;Subscribe: https://www.youtube.com/user/BleacherReport?sub_confirmation=1 &#10;Follow on IG: http://www.instagram.com/f/bleacherreport &#10;Follow us on Twitter: http://www.twitter.com/bleacherreport &#10;Like us on Facebook: http://www.facebook.com/bleacherreport" id="142" name="Google Shape;142;p23" title="Jackie Robinson’s Effect on the Negro Leagues &amp; MLB | ‘Field of Dreams…Deferred’">
            <a:hlinkClick r:id="rId7"/>
          </p:cNvPr>
          <p:cNvPicPr preferRelativeResize="0"/>
          <p:nvPr/>
        </p:nvPicPr>
        <p:blipFill>
          <a:blip r:embed="rId8">
            <a:alphaModFix/>
          </a:blip>
          <a:stretch>
            <a:fillRect/>
          </a:stretch>
        </p:blipFill>
        <p:spPr>
          <a:xfrm>
            <a:off x="6634025" y="3353525"/>
            <a:ext cx="2350925" cy="132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8: 1945-1980</a:t>
            </a:r>
            <a:endParaRPr/>
          </a:p>
        </p:txBody>
      </p:sp>
      <p:sp>
        <p:nvSpPr>
          <p:cNvPr id="148" name="Google Shape;14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The Cold War is usually well covered</a:t>
            </a:r>
            <a:endParaRPr>
              <a:solidFill>
                <a:schemeClr val="dk1"/>
              </a:solidFill>
            </a:endParaRPr>
          </a:p>
          <a:p>
            <a:pPr indent="0" lvl="0" marL="0" rtl="0" algn="l">
              <a:spcBef>
                <a:spcPts val="1200"/>
              </a:spcBef>
              <a:spcAft>
                <a:spcPts val="0"/>
              </a:spcAft>
              <a:buNone/>
            </a:pPr>
            <a:r>
              <a:rPr lang="en">
                <a:solidFill>
                  <a:schemeClr val="dk1"/>
                </a:solidFill>
              </a:rPr>
              <a:t>in</a:t>
            </a:r>
            <a:r>
              <a:rPr lang="en">
                <a:solidFill>
                  <a:schemeClr val="dk1"/>
                </a:solidFill>
              </a:rPr>
              <a:t> most history curriculums, but the story of </a:t>
            </a:r>
            <a:endParaRPr>
              <a:solidFill>
                <a:schemeClr val="dk1"/>
              </a:solidFill>
            </a:endParaRPr>
          </a:p>
          <a:p>
            <a:pPr indent="0" lvl="0" marL="0" rtl="0" algn="l">
              <a:spcBef>
                <a:spcPts val="1200"/>
              </a:spcBef>
              <a:spcAft>
                <a:spcPts val="0"/>
              </a:spcAft>
              <a:buNone/>
            </a:pPr>
            <a:r>
              <a:rPr lang="en">
                <a:solidFill>
                  <a:schemeClr val="dk1"/>
                </a:solidFill>
              </a:rPr>
              <a:t>those</a:t>
            </a:r>
            <a:r>
              <a:rPr lang="en">
                <a:solidFill>
                  <a:schemeClr val="dk1"/>
                </a:solidFill>
              </a:rPr>
              <a:t> who fled Vietnam after the fall of Saigon </a:t>
            </a:r>
            <a:endParaRPr>
              <a:solidFill>
                <a:schemeClr val="dk1"/>
              </a:solidFill>
            </a:endParaRPr>
          </a:p>
          <a:p>
            <a:pPr indent="0" lvl="0" marL="0" rtl="0" algn="l">
              <a:spcBef>
                <a:spcPts val="1200"/>
              </a:spcBef>
              <a:spcAft>
                <a:spcPts val="0"/>
              </a:spcAft>
              <a:buNone/>
            </a:pPr>
            <a:r>
              <a:rPr lang="en">
                <a:solidFill>
                  <a:schemeClr val="dk1"/>
                </a:solidFill>
              </a:rPr>
              <a:t>is unknown to most of our students today.  Several </a:t>
            </a:r>
            <a:endParaRPr>
              <a:solidFill>
                <a:schemeClr val="dk1"/>
              </a:solidFill>
            </a:endParaRPr>
          </a:p>
          <a:p>
            <a:pPr indent="0" lvl="0" marL="0" rtl="0" algn="l">
              <a:spcBef>
                <a:spcPts val="1200"/>
              </a:spcBef>
              <a:spcAft>
                <a:spcPts val="0"/>
              </a:spcAft>
              <a:buNone/>
            </a:pPr>
            <a:r>
              <a:rPr lang="en">
                <a:solidFill>
                  <a:schemeClr val="dk1"/>
                </a:solidFill>
              </a:rPr>
              <a:t>children’s books give poignant accounts of</a:t>
            </a:r>
            <a:endParaRPr>
              <a:solidFill>
                <a:schemeClr val="dk1"/>
              </a:solidFill>
            </a:endParaRPr>
          </a:p>
          <a:p>
            <a:pPr indent="0" lvl="0" marL="0" rtl="0" algn="l">
              <a:spcBef>
                <a:spcPts val="1200"/>
              </a:spcBef>
              <a:spcAft>
                <a:spcPts val="1200"/>
              </a:spcAft>
              <a:buNone/>
            </a:pPr>
            <a:r>
              <a:rPr lang="en">
                <a:solidFill>
                  <a:schemeClr val="dk1"/>
                </a:solidFill>
              </a:rPr>
              <a:t>this period. </a:t>
            </a:r>
            <a:endParaRPr>
              <a:solidFill>
                <a:schemeClr val="dk1"/>
              </a:solidFill>
            </a:endParaRPr>
          </a:p>
        </p:txBody>
      </p:sp>
      <p:pic>
        <p:nvPicPr>
          <p:cNvPr id="149" name="Google Shape;149;p24"/>
          <p:cNvPicPr preferRelativeResize="0"/>
          <p:nvPr/>
        </p:nvPicPr>
        <p:blipFill>
          <a:blip r:embed="rId3">
            <a:alphaModFix/>
          </a:blip>
          <a:stretch>
            <a:fillRect/>
          </a:stretch>
        </p:blipFill>
        <p:spPr>
          <a:xfrm>
            <a:off x="5797975" y="1820825"/>
            <a:ext cx="2901875" cy="249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9: 1980-present</a:t>
            </a:r>
            <a:endParaRPr/>
          </a:p>
        </p:txBody>
      </p:sp>
      <p:sp>
        <p:nvSpPr>
          <p:cNvPr id="155" name="Google Shape;155;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For this last period, you will need to create a free account with the Stanford History Education Group to view the </a:t>
            </a:r>
            <a:r>
              <a:rPr lang="en" u="sng">
                <a:solidFill>
                  <a:schemeClr val="hlink"/>
                </a:solidFill>
                <a:hlinkClick r:id="rId3"/>
              </a:rPr>
              <a:t>whole lesson</a:t>
            </a:r>
            <a:r>
              <a:rPr lang="en">
                <a:solidFill>
                  <a:schemeClr val="dk1"/>
                </a:solidFill>
              </a:rPr>
              <a:t>.  This lesson is based on the Kyoto protocols which were supposed to limit greenhouse gasses.  SHEG has over 100 lessons with primary sources that teachers can use to develop the skills necessary to think like a historian.  It is worth your time. </a:t>
            </a:r>
            <a:endParaRPr>
              <a:solidFill>
                <a:schemeClr val="dk1"/>
              </a:solidFill>
            </a:endParaRPr>
          </a:p>
        </p:txBody>
      </p:sp>
      <p:pic>
        <p:nvPicPr>
          <p:cNvPr id="156" name="Google Shape;156;p25"/>
          <p:cNvPicPr preferRelativeResize="0"/>
          <p:nvPr/>
        </p:nvPicPr>
        <p:blipFill>
          <a:blip r:embed="rId4">
            <a:alphaModFix/>
          </a:blip>
          <a:stretch>
            <a:fillRect/>
          </a:stretch>
        </p:blipFill>
        <p:spPr>
          <a:xfrm>
            <a:off x="1755488" y="2944350"/>
            <a:ext cx="5633024" cy="20749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Framework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This text set is designed to provide a range of text options highlighting groups that are often invisible in the traditional curriculum.  The AP US History Curriculum is divided into nine sections and covers a time period of over 500 years.  Having time to engage students with </a:t>
            </a:r>
            <a:r>
              <a:rPr lang="en"/>
              <a:t>different</a:t>
            </a:r>
            <a:r>
              <a:rPr lang="en"/>
              <a:t> perspectives on history is challenging.This text set attempts to provide an overlooked or </a:t>
            </a:r>
            <a:r>
              <a:rPr lang="en"/>
              <a:t>ignored</a:t>
            </a:r>
            <a:r>
              <a:rPr lang="en"/>
              <a:t> perspective or story for each time period in the curriculum.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1: 1491-1607</a:t>
            </a:r>
            <a:endParaRPr/>
          </a:p>
        </p:txBody>
      </p:sp>
      <p:sp>
        <p:nvSpPr>
          <p:cNvPr id="67" name="Google Shape;67;p15"/>
          <p:cNvSpPr txBox="1"/>
          <p:nvPr>
            <p:ph idx="1" type="body"/>
          </p:nvPr>
        </p:nvSpPr>
        <p:spPr>
          <a:xfrm>
            <a:off x="3481125" y="1017725"/>
            <a:ext cx="5351100" cy="3551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image on the left is part of a series by Ted Degrazia in the 1970s. The subject is the Spanish explorer Cabeza de Vaca. </a:t>
            </a:r>
            <a:endParaRPr/>
          </a:p>
          <a:p>
            <a:pPr indent="0" lvl="0" marL="0" rtl="0" algn="l">
              <a:spcBef>
                <a:spcPts val="1200"/>
              </a:spcBef>
              <a:spcAft>
                <a:spcPts val="0"/>
              </a:spcAft>
              <a:buNone/>
            </a:pPr>
            <a:r>
              <a:rPr lang="en"/>
              <a:t>This </a:t>
            </a:r>
            <a:r>
              <a:rPr lang="en" u="sng">
                <a:solidFill>
                  <a:schemeClr val="hlink"/>
                </a:solidFill>
                <a:hlinkClick r:id="rId3"/>
              </a:rPr>
              <a:t>website </a:t>
            </a:r>
            <a:r>
              <a:rPr lang="en"/>
              <a:t>includes a podcast on the paintings.  The part on Cabeza de Vaca starts at about the 7:00 minute mark.  Do you find anything problematic about how this story is told?</a:t>
            </a:r>
            <a:endParaRPr/>
          </a:p>
          <a:p>
            <a:pPr indent="0" lvl="0" marL="0" rtl="0" algn="l">
              <a:spcBef>
                <a:spcPts val="1200"/>
              </a:spcBef>
              <a:spcAft>
                <a:spcPts val="0"/>
              </a:spcAft>
              <a:buNone/>
            </a:pPr>
            <a:r>
              <a:rPr lang="en"/>
              <a:t>This site is probably better for learning about free Africans in Spanish America.  </a:t>
            </a:r>
            <a:endParaRPr/>
          </a:p>
          <a:p>
            <a:pPr indent="0" lvl="0" marL="0" rtl="0" algn="l">
              <a:spcBef>
                <a:spcPts val="1200"/>
              </a:spcBef>
              <a:spcAft>
                <a:spcPts val="1200"/>
              </a:spcAft>
              <a:buNone/>
            </a:pPr>
            <a:r>
              <a:rPr lang="en" u="sng">
                <a:solidFill>
                  <a:schemeClr val="hlink"/>
                </a:solidFill>
                <a:hlinkClick r:id="rId4"/>
              </a:rPr>
              <a:t>Free Africans in Spanish America</a:t>
            </a:r>
            <a:endParaRPr/>
          </a:p>
        </p:txBody>
      </p:sp>
      <p:pic>
        <p:nvPicPr>
          <p:cNvPr id="68" name="Google Shape;68;p15"/>
          <p:cNvPicPr preferRelativeResize="0"/>
          <p:nvPr/>
        </p:nvPicPr>
        <p:blipFill>
          <a:blip r:embed="rId5">
            <a:alphaModFix/>
          </a:blip>
          <a:stretch>
            <a:fillRect/>
          </a:stretch>
        </p:blipFill>
        <p:spPr>
          <a:xfrm>
            <a:off x="224826" y="1017725"/>
            <a:ext cx="3180675" cy="439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2: 1607-1754 </a:t>
            </a:r>
            <a:endParaRPr/>
          </a:p>
        </p:txBody>
      </p:sp>
      <p:sp>
        <p:nvSpPr>
          <p:cNvPr id="74" name="Google Shape;74;p16"/>
          <p:cNvSpPr txBox="1"/>
          <p:nvPr>
            <p:ph idx="1" type="body"/>
          </p:nvPr>
        </p:nvSpPr>
        <p:spPr>
          <a:xfrm>
            <a:off x="195125" y="3215300"/>
            <a:ext cx="3467100" cy="1865100"/>
          </a:xfrm>
          <a:prstGeom prst="rect">
            <a:avLst/>
          </a:prstGeom>
          <a:ln cap="flat" cmpd="sng" w="9525">
            <a:solidFill>
              <a:schemeClr val="accent5"/>
            </a:solidFill>
            <a:prstDash val="solid"/>
            <a:round/>
            <a:headEnd len="sm" w="sm" type="none"/>
            <a:tailEnd len="sm" w="sm" type="none"/>
          </a:ln>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This </a:t>
            </a:r>
            <a:r>
              <a:rPr lang="en"/>
              <a:t>1640-1699 </a:t>
            </a:r>
            <a:r>
              <a:rPr lang="en" u="sng">
                <a:solidFill>
                  <a:schemeClr val="hlink"/>
                </a:solidFill>
                <a:hlinkClick r:id="rId3"/>
              </a:rPr>
              <a:t>timeline</a:t>
            </a:r>
            <a:r>
              <a:rPr lang="en"/>
              <a:t> </a:t>
            </a:r>
            <a:r>
              <a:rPr lang="en"/>
              <a:t>of Virginia </a:t>
            </a:r>
            <a:r>
              <a:rPr lang="en"/>
              <a:t>from the Library of Congress is representative many similar situation in the other British colonies at the time.  Notice the role of religion, the impact of plantation slavery, and conflicts with the </a:t>
            </a:r>
            <a:r>
              <a:rPr lang="en"/>
              <a:t>indigenous</a:t>
            </a:r>
            <a:r>
              <a:rPr lang="en"/>
              <a:t> people. The book above is based on the 1619 Project. </a:t>
            </a:r>
            <a:endParaRPr/>
          </a:p>
          <a:p>
            <a:pPr indent="0" lvl="0" marL="0" rtl="0" algn="l">
              <a:spcBef>
                <a:spcPts val="1200"/>
              </a:spcBef>
              <a:spcAft>
                <a:spcPts val="1200"/>
              </a:spcAft>
              <a:buNone/>
            </a:pPr>
            <a:r>
              <a:t/>
            </a:r>
            <a:endParaRPr/>
          </a:p>
        </p:txBody>
      </p:sp>
      <p:pic>
        <p:nvPicPr>
          <p:cNvPr descr="Own this book: https://amzn.to/3rXzMRN&#10;&#10;A young student receives a family tree assignment in school, but she can only trace back three generations. Grandma gathers the whole family, and the student learns that 400 years ago, in 1619, their ancestors were stolen and brought to America by white slave traders. But before that, they had a home, a land, a language. She learns how the people said to be born on the water survived. With powerful verse and striking illustrations by Nikkolas Smith, Born on the Water provides a pathway for readers of all ages to reflect on the origins of American identity.&#10;&#10;#blackhistorymonth #bornonthewater #readaloud" id="75" name="Google Shape;75;p16" title="The 1619 Project Born on the Water READ ALOUD Book by Nikole Hannah-Jones &amp; Renee Watson">
            <a:hlinkClick r:id="rId4"/>
          </p:cNvPr>
          <p:cNvPicPr preferRelativeResize="0"/>
          <p:nvPr/>
        </p:nvPicPr>
        <p:blipFill>
          <a:blip r:embed="rId5">
            <a:alphaModFix/>
          </a:blip>
          <a:stretch>
            <a:fillRect/>
          </a:stretch>
        </p:blipFill>
        <p:spPr>
          <a:xfrm>
            <a:off x="195125" y="1378950"/>
            <a:ext cx="3263025" cy="1714500"/>
          </a:xfrm>
          <a:prstGeom prst="rect">
            <a:avLst/>
          </a:prstGeom>
          <a:noFill/>
          <a:ln>
            <a:noFill/>
          </a:ln>
        </p:spPr>
      </p:pic>
      <p:sp>
        <p:nvSpPr>
          <p:cNvPr id="76" name="Google Shape;76;p16"/>
          <p:cNvSpPr txBox="1"/>
          <p:nvPr/>
        </p:nvSpPr>
        <p:spPr>
          <a:xfrm>
            <a:off x="3751800" y="3302725"/>
            <a:ext cx="5080500" cy="17145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image above is of the Pueblo leader Po’Pay. It can be found in the Nation’s Capital.  Each state can choose two statues to represent their heritage and New Mexico has chosen this image.  Learn more about his tribal affiliation and his people’s victory over Spain in 1680 at this </a:t>
            </a:r>
            <a:r>
              <a:rPr lang="en" u="sng">
                <a:solidFill>
                  <a:schemeClr val="hlink"/>
                </a:solidFill>
                <a:hlinkClick r:id="rId6"/>
              </a:rPr>
              <a:t>site</a:t>
            </a:r>
            <a:r>
              <a:rPr lang="en"/>
              <a:t>.</a:t>
            </a:r>
            <a:endParaRPr/>
          </a:p>
        </p:txBody>
      </p:sp>
      <p:pic>
        <p:nvPicPr>
          <p:cNvPr id="77" name="Google Shape;77;p16"/>
          <p:cNvPicPr preferRelativeResize="0"/>
          <p:nvPr/>
        </p:nvPicPr>
        <p:blipFill>
          <a:blip r:embed="rId7">
            <a:alphaModFix/>
          </a:blip>
          <a:stretch>
            <a:fillRect/>
          </a:stretch>
        </p:blipFill>
        <p:spPr>
          <a:xfrm>
            <a:off x="4958923" y="293350"/>
            <a:ext cx="1866277" cy="2800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3: 1754-1800</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The American Revolution and the writing and ratification of the US Constitution falls under this time period and most teachers find that takes up the majority of their instructional time.  As an enrichment, you can send students to this </a:t>
            </a:r>
            <a:r>
              <a:rPr lang="en" u="sng">
                <a:solidFill>
                  <a:schemeClr val="hlink"/>
                </a:solidFill>
                <a:hlinkClick r:id="rId3"/>
              </a:rPr>
              <a:t>website</a:t>
            </a:r>
            <a:r>
              <a:rPr lang="en">
                <a:solidFill>
                  <a:schemeClr val="dk1"/>
                </a:solidFill>
              </a:rPr>
              <a:t> and they could learn about </a:t>
            </a:r>
            <a:r>
              <a:rPr lang="en">
                <a:solidFill>
                  <a:schemeClr val="dk1"/>
                </a:solidFill>
              </a:rPr>
              <a:t>Phillis</a:t>
            </a:r>
            <a:r>
              <a:rPr lang="en">
                <a:solidFill>
                  <a:schemeClr val="dk1"/>
                </a:solidFill>
              </a:rPr>
              <a:t> </a:t>
            </a:r>
            <a:r>
              <a:rPr lang="en">
                <a:solidFill>
                  <a:schemeClr val="dk1"/>
                </a:solidFill>
              </a:rPr>
              <a:t>Wheatley or they can explore other influential women in US History at the </a:t>
            </a:r>
            <a:endParaRPr>
              <a:solidFill>
                <a:schemeClr val="dk1"/>
              </a:solidFill>
            </a:endParaRPr>
          </a:p>
          <a:p>
            <a:pPr indent="0" lvl="0" marL="0" rtl="0" algn="l">
              <a:spcBef>
                <a:spcPts val="1200"/>
              </a:spcBef>
              <a:spcAft>
                <a:spcPts val="1200"/>
              </a:spcAft>
              <a:buNone/>
            </a:pPr>
            <a:r>
              <a:rPr lang="en">
                <a:solidFill>
                  <a:schemeClr val="dk1"/>
                </a:solidFill>
              </a:rPr>
              <a:t>National Women’s History Museum.</a:t>
            </a:r>
            <a:endParaRPr>
              <a:solidFill>
                <a:schemeClr val="dk1"/>
              </a:solidFill>
            </a:endParaRPr>
          </a:p>
        </p:txBody>
      </p:sp>
      <p:pic>
        <p:nvPicPr>
          <p:cNvPr id="84" name="Google Shape;84;p17"/>
          <p:cNvPicPr preferRelativeResize="0"/>
          <p:nvPr/>
        </p:nvPicPr>
        <p:blipFill>
          <a:blip r:embed="rId4">
            <a:alphaModFix/>
          </a:blip>
          <a:stretch>
            <a:fillRect/>
          </a:stretch>
        </p:blipFill>
        <p:spPr>
          <a:xfrm>
            <a:off x="4518125" y="2571751"/>
            <a:ext cx="4508976" cy="209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Period 4: 1800-1848</a:t>
            </a:r>
            <a:endParaRPr/>
          </a:p>
        </p:txBody>
      </p:sp>
      <p:sp>
        <p:nvSpPr>
          <p:cNvPr id="90" name="Google Shape;90;p18"/>
          <p:cNvSpPr txBox="1"/>
          <p:nvPr>
            <p:ph idx="1" type="body"/>
          </p:nvPr>
        </p:nvSpPr>
        <p:spPr>
          <a:xfrm>
            <a:off x="311700" y="1141075"/>
            <a:ext cx="4260300" cy="3875100"/>
          </a:xfrm>
          <a:prstGeom prst="rect">
            <a:avLst/>
          </a:prstGeom>
          <a:ln cap="flat" cmpd="sng" w="9525">
            <a:solidFill>
              <a:schemeClr val="accent5"/>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Haitian Revolution-</a:t>
            </a:r>
            <a:endParaRPr>
              <a:solidFill>
                <a:schemeClr val="dk1"/>
              </a:solidFill>
            </a:endParaRPr>
          </a:p>
          <a:p>
            <a:pPr indent="0" lvl="0" marL="0" rtl="0" algn="l">
              <a:spcBef>
                <a:spcPts val="1200"/>
              </a:spcBef>
              <a:spcAft>
                <a:spcPts val="0"/>
              </a:spcAft>
              <a:buNone/>
            </a:pPr>
            <a:r>
              <a:rPr lang="en" sz="1400">
                <a:solidFill>
                  <a:schemeClr val="dk1"/>
                </a:solidFill>
              </a:rPr>
              <a:t>The impact of the Haitian Revolution can’t be overstated. On the left is “</a:t>
            </a:r>
            <a:r>
              <a:rPr lang="en" sz="1400">
                <a:solidFill>
                  <a:schemeClr val="dk1"/>
                </a:solidFill>
                <a:highlight>
                  <a:srgbClr val="FFFFFF"/>
                </a:highlight>
              </a:rPr>
              <a:t>PBS Egalite for All: Toussaint Louverture and the Haitian Revolution.” On the right is a short children’s book on the life of Toussaint Louverture by award winning author Walter Dean Myers and award winning painter Jacob Lawrence. </a:t>
            </a:r>
            <a:endParaRPr sz="1400">
              <a:solidFill>
                <a:schemeClr val="dk1"/>
              </a:solidFill>
              <a:highlight>
                <a:srgbClr val="FFFFFF"/>
              </a:highlight>
            </a:endParaRPr>
          </a:p>
          <a:p>
            <a:pPr indent="0" lvl="0" marL="0" rtl="0" algn="l">
              <a:spcBef>
                <a:spcPts val="1200"/>
              </a:spcBef>
              <a:spcAft>
                <a:spcPts val="1200"/>
              </a:spcAft>
              <a:buNone/>
            </a:pPr>
            <a:r>
              <a:t/>
            </a:r>
            <a:endParaRPr sz="1400"/>
          </a:p>
        </p:txBody>
      </p:sp>
      <p:pic>
        <p:nvPicPr>
          <p:cNvPr descr=" " id="91" name="Google Shape;91;p18" title="PBS Egalite for All: Toussaint Louverture and the Haitian Revolution (2009)">
            <a:hlinkClick r:id="rId3"/>
          </p:cNvPr>
          <p:cNvPicPr preferRelativeResize="0"/>
          <p:nvPr/>
        </p:nvPicPr>
        <p:blipFill>
          <a:blip r:embed="rId4">
            <a:alphaModFix/>
          </a:blip>
          <a:stretch>
            <a:fillRect/>
          </a:stretch>
        </p:blipFill>
        <p:spPr>
          <a:xfrm>
            <a:off x="415975" y="3400050"/>
            <a:ext cx="2248450" cy="1535050"/>
          </a:xfrm>
          <a:prstGeom prst="rect">
            <a:avLst/>
          </a:prstGeom>
          <a:noFill/>
          <a:ln>
            <a:noFill/>
          </a:ln>
        </p:spPr>
      </p:pic>
      <p:pic>
        <p:nvPicPr>
          <p:cNvPr id="92" name="Google Shape;92;p18"/>
          <p:cNvPicPr preferRelativeResize="0"/>
          <p:nvPr/>
        </p:nvPicPr>
        <p:blipFill>
          <a:blip r:embed="rId5">
            <a:alphaModFix/>
          </a:blip>
          <a:stretch>
            <a:fillRect/>
          </a:stretch>
        </p:blipFill>
        <p:spPr>
          <a:xfrm>
            <a:off x="3141108" y="3488333"/>
            <a:ext cx="1141375" cy="1354068"/>
          </a:xfrm>
          <a:prstGeom prst="rect">
            <a:avLst/>
          </a:prstGeom>
          <a:noFill/>
          <a:ln>
            <a:noFill/>
          </a:ln>
        </p:spPr>
      </p:pic>
      <p:sp>
        <p:nvSpPr>
          <p:cNvPr id="93" name="Google Shape;93;p18"/>
          <p:cNvSpPr txBox="1"/>
          <p:nvPr/>
        </p:nvSpPr>
        <p:spPr>
          <a:xfrm>
            <a:off x="4958150" y="1141075"/>
            <a:ext cx="4031400" cy="38751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The Seminole Wars and the Underground Railroad to Mexico.</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a:t>The Seminole Tribe was a mixture of Creek and escaped slaves who resisted the US military and helped runaway slaves escape south as part of the Underground Railroad.  It was not alway a northern route. John Horse’s story is an easy to read and engaging portrayal.  You can also explore the National Park </a:t>
            </a:r>
            <a:r>
              <a:rPr lang="en" u="sng">
                <a:solidFill>
                  <a:schemeClr val="hlink"/>
                </a:solidFill>
                <a:hlinkClick r:id="rId6"/>
              </a:rPr>
              <a:t>website</a:t>
            </a:r>
            <a:r>
              <a:rPr lang="en"/>
              <a:t> for more information on the Seminole. </a:t>
            </a:r>
            <a:endParaRPr/>
          </a:p>
        </p:txBody>
      </p:sp>
      <p:pic>
        <p:nvPicPr>
          <p:cNvPr id="94" name="Google Shape;94;p18"/>
          <p:cNvPicPr preferRelativeResize="0"/>
          <p:nvPr/>
        </p:nvPicPr>
        <p:blipFill>
          <a:blip r:embed="rId7">
            <a:alphaModFix/>
          </a:blip>
          <a:stretch>
            <a:fillRect/>
          </a:stretch>
        </p:blipFill>
        <p:spPr>
          <a:xfrm>
            <a:off x="7361625" y="3615975"/>
            <a:ext cx="1141375" cy="12264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5: 1844-1877</a:t>
            </a:r>
            <a:endParaRPr/>
          </a:p>
        </p:txBody>
      </p:sp>
      <p:sp>
        <p:nvSpPr>
          <p:cNvPr id="100" name="Google Shape;100;p19"/>
          <p:cNvSpPr txBox="1"/>
          <p:nvPr>
            <p:ph idx="1" type="body"/>
          </p:nvPr>
        </p:nvSpPr>
        <p:spPr>
          <a:xfrm>
            <a:off x="311700" y="1204525"/>
            <a:ext cx="4079400" cy="3742200"/>
          </a:xfrm>
          <a:prstGeom prst="rect">
            <a:avLst/>
          </a:prstGeom>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1200"/>
              </a:spcBef>
              <a:spcAft>
                <a:spcPts val="0"/>
              </a:spcAft>
              <a:buNone/>
            </a:pPr>
            <a:r>
              <a:rPr lang="en" sz="1200">
                <a:solidFill>
                  <a:schemeClr val="dk1"/>
                </a:solidFill>
              </a:rPr>
              <a:t>“Steamboat School” by Deborah Hopkinson tells the story of how one man used the Commerce Clause to open a school for enslaved children on the Mississippi River. The podcast below gives more details on the events in the children’s book. </a:t>
            </a:r>
            <a:endParaRPr sz="1200">
              <a:solidFill>
                <a:schemeClr val="dk1"/>
              </a:solidFill>
            </a:endParaRPr>
          </a:p>
          <a:p>
            <a:pPr indent="0" lvl="0" marL="0" rtl="0" algn="l">
              <a:spcBef>
                <a:spcPts val="1200"/>
              </a:spcBef>
              <a:spcAft>
                <a:spcPts val="0"/>
              </a:spcAft>
              <a:buNone/>
            </a:pPr>
            <a:r>
              <a:t/>
            </a:r>
            <a:endParaRPr sz="1200">
              <a:solidFill>
                <a:schemeClr val="dk1"/>
              </a:solidFill>
            </a:endParaRPr>
          </a:p>
          <a:p>
            <a:pPr indent="0" lvl="0" marL="0" rtl="0" algn="l">
              <a:spcBef>
                <a:spcPts val="1200"/>
              </a:spcBef>
              <a:spcAft>
                <a:spcPts val="0"/>
              </a:spcAft>
              <a:buNone/>
            </a:pPr>
            <a:r>
              <a:t/>
            </a:r>
            <a:endParaRPr sz="1200">
              <a:solidFill>
                <a:schemeClr val="dk1"/>
              </a:solidFill>
            </a:endParaRPr>
          </a:p>
          <a:p>
            <a:pPr indent="0" lvl="0" marL="0" rtl="0" algn="l">
              <a:spcBef>
                <a:spcPts val="1200"/>
              </a:spcBef>
              <a:spcAft>
                <a:spcPts val="0"/>
              </a:spcAft>
              <a:buNone/>
            </a:pPr>
            <a:r>
              <a:t/>
            </a:r>
            <a:endParaRPr sz="1200">
              <a:solidFill>
                <a:schemeClr val="dk1"/>
              </a:solidFill>
            </a:endParaRPr>
          </a:p>
          <a:p>
            <a:pPr indent="0" lvl="0" marL="0" rtl="0" algn="l">
              <a:spcBef>
                <a:spcPts val="1200"/>
              </a:spcBef>
              <a:spcAft>
                <a:spcPts val="0"/>
              </a:spcAft>
              <a:buNone/>
            </a:pPr>
            <a:r>
              <a:t/>
            </a:r>
            <a:endParaRPr sz="1200">
              <a:solidFill>
                <a:schemeClr val="dk1"/>
              </a:solidFill>
            </a:endParaRPr>
          </a:p>
          <a:p>
            <a:pPr indent="0" lvl="0" marL="0" rtl="0" algn="l">
              <a:spcBef>
                <a:spcPts val="1200"/>
              </a:spcBef>
              <a:spcAft>
                <a:spcPts val="0"/>
              </a:spcAft>
              <a:buNone/>
            </a:pPr>
            <a:r>
              <a:rPr lang="en" sz="1200" u="sng">
                <a:solidFill>
                  <a:schemeClr val="hlink"/>
                </a:solidFill>
                <a:hlinkClick r:id="rId3"/>
              </a:rPr>
              <a:t>The Floating Freedom School-Podcast</a:t>
            </a:r>
            <a:endParaRPr sz="1200"/>
          </a:p>
          <a:p>
            <a:pPr indent="0" lvl="0" marL="0" rtl="0" algn="l">
              <a:spcBef>
                <a:spcPts val="1200"/>
              </a:spcBef>
              <a:spcAft>
                <a:spcPts val="0"/>
              </a:spcAft>
              <a:buNone/>
            </a:pPr>
            <a:r>
              <a:rPr lang="en" sz="1200"/>
              <a:t>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sz="1200">
              <a:solidFill>
                <a:schemeClr val="dk1"/>
              </a:solidFill>
            </a:endParaRPr>
          </a:p>
        </p:txBody>
      </p:sp>
      <p:pic>
        <p:nvPicPr>
          <p:cNvPr descr="🔔 LIKE &amp; SUBSCRIBE &amp; RING THE BELL  &#10;&quot;Based on true events, Ron Husband's uplifting illustrations bring to life a tale of a resourceful, determined teacher; his bright students; and their refusal to accept discrimination based on teh color of their skin.&quot; &#10;&#10;Text Copyright (c) 2016 by Deborah Hopkinson&#10;Illustrations Copyright (c) 2016 by Ron Husband&#10;&#10;Narrator:  Neline R. Wooley, Founder/CEO Indy E.C.H.O. &#10;Indy Eastside Community Holistic Outreach, LLC [501(c)3]&#10;Indianapolis, IN&#10;indyecho.info@gmail.com&#10;&#10;&quot;Indy E.C.H.O. is created to keep the sound of our united voices moving toward total enrichment:  mind, body, and soul.&quot;  &#10;Neline Wooley, Founder 2021&#10;&#10;&quot;Real misfortune is not just a matter of being hungry and thirsty; it's a matter knowing that there are people who want you to be hungry and thirsty.&quot;  Ousmane Sembene, African Author&#10;&#10;SUBSCRIBE, LIKE, &amp; FOLLOW US ON SOCIAL MEDIA&#10;Instagram:  https://instagram.com/indy.echo&#10;Facebook:  https://facebook.com/Indyecholibrary&#10;&#10;Consider adding this selection to your home library!&#10;Black World Schoolers Mobile Bookstore&#10;https://blackworldschoolers.com&#10;&#10;This nonprofit site may contain copyrighted material, the use of which may not have been specifically authorized by the copyright owner. This material is available in an effort to open the limited access to relatable literary works by Black authors and illustrators and to illustrate the use and benefits of reading and listening as an educational tool for youth in underserved communities. The material contained in this site is distributed without profit for educational purposes. &#10;&#10;This should constitute a ‘fair use’ of any such copyrighted material (referenced and provided for in section 107 of the US Copyright Law).&#10;&#10;If you wish to use any copyrighted material from this site for purposes of your own that go beyond ‘fair use’, you must obtain expressed permission from the copyright owner." id="101" name="Google Shape;101;p19" title="STEAMBOAT SCHOOL written by Deborah Hopkinson and illustrated by Ron Husband">
            <a:hlinkClick r:id="rId4"/>
          </p:cNvPr>
          <p:cNvPicPr preferRelativeResize="0"/>
          <p:nvPr/>
        </p:nvPicPr>
        <p:blipFill>
          <a:blip r:embed="rId5">
            <a:alphaModFix/>
          </a:blip>
          <a:stretch>
            <a:fillRect/>
          </a:stretch>
        </p:blipFill>
        <p:spPr>
          <a:xfrm>
            <a:off x="1549475" y="2695951"/>
            <a:ext cx="2779550" cy="1563500"/>
          </a:xfrm>
          <a:prstGeom prst="rect">
            <a:avLst/>
          </a:prstGeom>
          <a:noFill/>
          <a:ln>
            <a:noFill/>
          </a:ln>
        </p:spPr>
      </p:pic>
      <p:sp>
        <p:nvSpPr>
          <p:cNvPr id="102" name="Google Shape;102;p19"/>
          <p:cNvSpPr txBox="1"/>
          <p:nvPr/>
        </p:nvSpPr>
        <p:spPr>
          <a:xfrm>
            <a:off x="4434375" y="1204525"/>
            <a:ext cx="4398000" cy="3742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Resistance to the Mexican-American War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Henry David Thoreau-</a:t>
            </a:r>
            <a:r>
              <a:rPr lang="en" u="sng">
                <a:solidFill>
                  <a:schemeClr val="dk1"/>
                </a:solidFill>
                <a:hlinkClick r:id="rId6">
                  <a:extLst>
                    <a:ext uri="{A12FA001-AC4F-418D-AE19-62706E023703}">
                      <ahyp:hlinkClr val="tx"/>
                    </a:ext>
                  </a:extLst>
                </a:hlinkClick>
              </a:rPr>
              <a:t>Dramatic reading</a:t>
            </a:r>
            <a:r>
              <a:rPr lang="en">
                <a:solidFill>
                  <a:schemeClr val="dk1"/>
                </a:solidFill>
              </a:rPr>
              <a:t> of “On Civil Disobedience”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San Patricios-The story of a battalion of Irish immigrants and Irish Americans who switched sides and fought for Mexico during the Mexican-American War. This is a novelization for young readers of the events. </a:t>
            </a:r>
            <a:endParaRPr>
              <a:solidFill>
                <a:schemeClr val="dk1"/>
              </a:solidFill>
            </a:endParaRPr>
          </a:p>
        </p:txBody>
      </p:sp>
      <p:pic>
        <p:nvPicPr>
          <p:cNvPr id="103" name="Google Shape;103;p19"/>
          <p:cNvPicPr preferRelativeResize="0"/>
          <p:nvPr/>
        </p:nvPicPr>
        <p:blipFill>
          <a:blip r:embed="rId7">
            <a:alphaModFix/>
          </a:blip>
          <a:stretch>
            <a:fillRect/>
          </a:stretch>
        </p:blipFill>
        <p:spPr>
          <a:xfrm>
            <a:off x="7465201" y="3345400"/>
            <a:ext cx="924950" cy="1386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Period 6: 1865-1898</a:t>
            </a:r>
            <a:endParaRPr/>
          </a:p>
        </p:txBody>
      </p:sp>
      <p:sp>
        <p:nvSpPr>
          <p:cNvPr id="109" name="Google Shape;109;p20"/>
          <p:cNvSpPr txBox="1"/>
          <p:nvPr>
            <p:ph idx="1" type="body"/>
          </p:nvPr>
        </p:nvSpPr>
        <p:spPr>
          <a:xfrm>
            <a:off x="311700" y="1152475"/>
            <a:ext cx="3729300" cy="3811200"/>
          </a:xfrm>
          <a:prstGeom prst="rect">
            <a:avLst/>
          </a:prstGeom>
          <a:ln cap="flat" cmpd="sng" w="9525">
            <a:solidFill>
              <a:schemeClr val="accent5"/>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Railroads: Not just transportation.  Consequences. </a:t>
            </a:r>
            <a:endParaRPr>
              <a:solidFill>
                <a:schemeClr val="dk1"/>
              </a:solidFill>
            </a:endParaRPr>
          </a:p>
          <a:p>
            <a:pPr indent="0" lvl="0" marL="0" rtl="0" algn="l">
              <a:spcBef>
                <a:spcPts val="1200"/>
              </a:spcBef>
              <a:spcAft>
                <a:spcPts val="1200"/>
              </a:spcAft>
              <a:buNone/>
            </a:pPr>
            <a:r>
              <a:rPr lang="en">
                <a:solidFill>
                  <a:schemeClr val="dk1"/>
                </a:solidFill>
              </a:rPr>
              <a:t>The Civil War allowed the United States to choose a route for the Transatlantic Railroad. It would take the northern route since the Southern states weren’t in Congress to vote. These are themes resources that are often overlooked when teaching about the expansion of the railroad. </a:t>
            </a:r>
            <a:endParaRPr>
              <a:solidFill>
                <a:schemeClr val="dk1"/>
              </a:solidFill>
            </a:endParaRPr>
          </a:p>
        </p:txBody>
      </p:sp>
      <p:sp>
        <p:nvSpPr>
          <p:cNvPr id="110" name="Google Shape;110;p20"/>
          <p:cNvSpPr txBox="1"/>
          <p:nvPr/>
        </p:nvSpPr>
        <p:spPr>
          <a:xfrm>
            <a:off x="4419825" y="1152575"/>
            <a:ext cx="4619100" cy="38112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Even though African Americans were no longer enslaved, the </a:t>
            </a:r>
            <a:r>
              <a:rPr lang="en" u="sng">
                <a:solidFill>
                  <a:schemeClr val="dk1"/>
                </a:solidFill>
                <a:hlinkClick r:id="rId3">
                  <a:extLst>
                    <a:ext uri="{A12FA001-AC4F-418D-AE19-62706E023703}">
                      <ahyp:hlinkClr val="tx"/>
                    </a:ext>
                  </a:extLst>
                </a:hlinkClick>
              </a:rPr>
              <a:t>peonage system</a:t>
            </a:r>
            <a:r>
              <a:rPr lang="en">
                <a:solidFill>
                  <a:schemeClr val="dk1"/>
                </a:solidFill>
              </a:rPr>
              <a:t> forced many into building the railroads in the South and Mid-Atlantic.  This book by historian Scott Nelson tracks the author’s quest to find the real John Henry.  He finds a John Henry and his conclusion shows how African Americans continued to be exploited after emancipation in ways that were often </a:t>
            </a:r>
            <a:endParaRPr>
              <a:solidFill>
                <a:schemeClr val="dk1"/>
              </a:solidFill>
            </a:endParaRPr>
          </a:p>
          <a:p>
            <a:pPr indent="0" lvl="0" marL="0" rtl="0" algn="l">
              <a:spcBef>
                <a:spcPts val="0"/>
              </a:spcBef>
              <a:spcAft>
                <a:spcPts val="0"/>
              </a:spcAft>
              <a:buNone/>
            </a:pPr>
            <a:r>
              <a:rPr lang="en">
                <a:solidFill>
                  <a:schemeClr val="dk1"/>
                </a:solidFill>
              </a:rPr>
              <a:t>indistinguishable </a:t>
            </a:r>
            <a:endParaRPr>
              <a:solidFill>
                <a:schemeClr val="dk1"/>
              </a:solidFill>
            </a:endParaRPr>
          </a:p>
          <a:p>
            <a:pPr indent="0" lvl="0" marL="0" rtl="0" algn="l">
              <a:spcBef>
                <a:spcPts val="0"/>
              </a:spcBef>
              <a:spcAft>
                <a:spcPts val="0"/>
              </a:spcAft>
              <a:buNone/>
            </a:pPr>
            <a:r>
              <a:rPr lang="en">
                <a:solidFill>
                  <a:schemeClr val="dk1"/>
                </a:solidFill>
              </a:rPr>
              <a:t>from slavery. </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111" name="Google Shape;111;p20"/>
          <p:cNvPicPr preferRelativeResize="0"/>
          <p:nvPr/>
        </p:nvPicPr>
        <p:blipFill>
          <a:blip r:embed="rId4">
            <a:alphaModFix/>
          </a:blip>
          <a:stretch>
            <a:fillRect/>
          </a:stretch>
        </p:blipFill>
        <p:spPr>
          <a:xfrm>
            <a:off x="6853149" y="2742401"/>
            <a:ext cx="1836075" cy="2160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Period 6: 1865-1898 continued</a:t>
            </a:r>
            <a:endParaRPr/>
          </a:p>
        </p:txBody>
      </p:sp>
      <p:sp>
        <p:nvSpPr>
          <p:cNvPr id="117" name="Google Shape;117;p21"/>
          <p:cNvSpPr txBox="1"/>
          <p:nvPr>
            <p:ph idx="1" type="body"/>
          </p:nvPr>
        </p:nvSpPr>
        <p:spPr>
          <a:xfrm>
            <a:off x="311700" y="1152475"/>
            <a:ext cx="4414200" cy="3759300"/>
          </a:xfrm>
          <a:prstGeom prst="rect">
            <a:avLst/>
          </a:prstGeom>
          <a:ln cap="flat" cmpd="sng" w="9525">
            <a:solidFill>
              <a:schemeClr val="accent5"/>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Native Americans</a:t>
            </a:r>
            <a:endParaRPr>
              <a:solidFill>
                <a:schemeClr val="dk1"/>
              </a:solidFill>
            </a:endParaRPr>
          </a:p>
          <a:p>
            <a:pPr indent="0" lvl="0" marL="0" rtl="0" algn="l">
              <a:spcBef>
                <a:spcPts val="1200"/>
              </a:spcBef>
              <a:spcAft>
                <a:spcPts val="0"/>
              </a:spcAft>
              <a:buNone/>
            </a:pPr>
            <a:r>
              <a:rPr lang="en" sz="1400">
                <a:solidFill>
                  <a:schemeClr val="dk1"/>
                </a:solidFill>
              </a:rPr>
              <a:t>The image to the left is a stack of buffalo skulls at a fertilizer factory.  The book cover to the right describes the only time Native Americans successfully derailed a locomotive.  The connection between the two is essential for understanding the time period.</a:t>
            </a:r>
            <a:endParaRPr sz="1400">
              <a:solidFill>
                <a:schemeClr val="dk1"/>
              </a:solidFill>
            </a:endParaRPr>
          </a:p>
          <a:p>
            <a:pPr indent="0" lvl="0" marL="0" rtl="0" algn="l">
              <a:spcBef>
                <a:spcPts val="1200"/>
              </a:spcBef>
              <a:spcAft>
                <a:spcPts val="1200"/>
              </a:spcAft>
              <a:buNone/>
            </a:pPr>
            <a:r>
              <a:t/>
            </a:r>
            <a:endParaRPr sz="1400"/>
          </a:p>
        </p:txBody>
      </p:sp>
      <p:sp>
        <p:nvSpPr>
          <p:cNvPr id="118" name="Google Shape;118;p21"/>
          <p:cNvSpPr txBox="1"/>
          <p:nvPr/>
        </p:nvSpPr>
        <p:spPr>
          <a:xfrm>
            <a:off x="4813200" y="1221450"/>
            <a:ext cx="401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9" name="Google Shape;119;p21"/>
          <p:cNvSpPr txBox="1"/>
          <p:nvPr/>
        </p:nvSpPr>
        <p:spPr>
          <a:xfrm>
            <a:off x="4813250" y="1192300"/>
            <a:ext cx="4019100" cy="3759300"/>
          </a:xfrm>
          <a:prstGeom prst="rect">
            <a:avLst/>
          </a:prstGeom>
          <a:noFill/>
          <a:ln cap="flat" cmpd="sng" w="952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Chinese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a:t>The impact of the railroad and the Chinese Exclusion Act is well documented. The sources here show the impact of the Act.  On the left is the book “Paper Son” and on the right is a selection from The </a:t>
            </a:r>
            <a:r>
              <a:rPr lang="en"/>
              <a:t>Stanford</a:t>
            </a:r>
            <a:r>
              <a:rPr lang="en"/>
              <a:t> History Education Group showing a Chinese railroad worker. You   can  also learn about the Chinese experience at Angel Island using this </a:t>
            </a:r>
            <a:r>
              <a:rPr lang="en" u="sng">
                <a:solidFill>
                  <a:schemeClr val="hlink"/>
                </a:solidFill>
                <a:hlinkClick r:id="rId3"/>
              </a:rPr>
              <a:t>link</a:t>
            </a:r>
            <a:r>
              <a:rPr lang="en"/>
              <a:t>.</a:t>
            </a:r>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pic>
        <p:nvPicPr>
          <p:cNvPr id="120" name="Google Shape;120;p21"/>
          <p:cNvPicPr preferRelativeResize="0"/>
          <p:nvPr/>
        </p:nvPicPr>
        <p:blipFill>
          <a:blip r:embed="rId4">
            <a:alphaModFix/>
          </a:blip>
          <a:stretch>
            <a:fillRect/>
          </a:stretch>
        </p:blipFill>
        <p:spPr>
          <a:xfrm>
            <a:off x="2503763" y="3238338"/>
            <a:ext cx="2223825" cy="1658625"/>
          </a:xfrm>
          <a:prstGeom prst="rect">
            <a:avLst/>
          </a:prstGeom>
          <a:noFill/>
          <a:ln>
            <a:noFill/>
          </a:ln>
        </p:spPr>
      </p:pic>
      <p:pic>
        <p:nvPicPr>
          <p:cNvPr id="121" name="Google Shape;121;p21"/>
          <p:cNvPicPr preferRelativeResize="0"/>
          <p:nvPr/>
        </p:nvPicPr>
        <p:blipFill>
          <a:blip r:embed="rId5">
            <a:alphaModFix/>
          </a:blip>
          <a:stretch>
            <a:fillRect/>
          </a:stretch>
        </p:blipFill>
        <p:spPr>
          <a:xfrm>
            <a:off x="311725" y="3290858"/>
            <a:ext cx="2106399" cy="1553593"/>
          </a:xfrm>
          <a:prstGeom prst="rect">
            <a:avLst/>
          </a:prstGeom>
          <a:noFill/>
          <a:ln>
            <a:noFill/>
          </a:ln>
        </p:spPr>
      </p:pic>
      <p:pic>
        <p:nvPicPr>
          <p:cNvPr id="122" name="Google Shape;122;p21"/>
          <p:cNvPicPr preferRelativeResize="0"/>
          <p:nvPr/>
        </p:nvPicPr>
        <p:blipFill>
          <a:blip r:embed="rId6">
            <a:alphaModFix/>
          </a:blip>
          <a:stretch>
            <a:fillRect/>
          </a:stretch>
        </p:blipFill>
        <p:spPr>
          <a:xfrm>
            <a:off x="5179901" y="3641650"/>
            <a:ext cx="1045200" cy="1255301"/>
          </a:xfrm>
          <a:prstGeom prst="rect">
            <a:avLst/>
          </a:prstGeom>
          <a:noFill/>
          <a:ln>
            <a:noFill/>
          </a:ln>
        </p:spPr>
      </p:pic>
      <p:pic>
        <p:nvPicPr>
          <p:cNvPr id="123" name="Google Shape;123;p21"/>
          <p:cNvPicPr preferRelativeResize="0"/>
          <p:nvPr/>
        </p:nvPicPr>
        <p:blipFill>
          <a:blip r:embed="rId7">
            <a:alphaModFix/>
          </a:blip>
          <a:stretch>
            <a:fillRect/>
          </a:stretch>
        </p:blipFill>
        <p:spPr>
          <a:xfrm>
            <a:off x="6198282" y="3711876"/>
            <a:ext cx="2604543" cy="1185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