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58" r:id="rId3"/>
    <p:sldId id="259" r:id="rId4"/>
    <p:sldId id="260" r:id="rId5"/>
    <p:sldId id="261" r:id="rId6"/>
    <p:sldId id="262" r:id="rId7"/>
    <p:sldId id="263" r:id="rId8"/>
    <p:sldId id="264" r:id="rId9"/>
    <p:sldId id="265" r:id="rId10"/>
    <p:sldId id="268" r:id="rId11"/>
    <p:sldId id="269" r:id="rId12"/>
    <p:sldId id="270" r:id="rId13"/>
    <p:sldId id="271" r:id="rId14"/>
    <p:sldId id="272" r:id="rId15"/>
    <p:sldId id="273" r:id="rId16"/>
    <p:sldId id="274" r:id="rId17"/>
    <p:sldId id="266" r:id="rId18"/>
    <p:sldId id="267" r:id="rId19"/>
    <p:sldId id="275"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6/28/2021</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3566651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6/28/2021</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282914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6/28/2021</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54937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6/28/2021</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678984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6/28/2021</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140683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6/28/2021</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79236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6/28/2021</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91823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6/28/2021</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06788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6/28/2021</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62056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6/28/2021</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753541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6/28/2021</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63644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6/28/2021</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244500062"/>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88" r:id="rId5"/>
    <p:sldLayoutId id="2147483689" r:id="rId6"/>
    <p:sldLayoutId id="2147483694"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s://www.jstor.org/stable/41695415?seq=1#metadata_info_tab_contents" TargetMode="External"/><Relationship Id="rId2" Type="http://schemas.openxmlformats.org/officeDocument/2006/relationships/image" Target="../media/image22.jpg"/><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www.youtube.com/watch?v=daJDmLhOeX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hyperlink" Target="https://cdnc.ucr.edu/?a=d&amp;d=SFC19090207.2.199.9&amp;e=-------en--20--1--txt-txIN--------1" TargetMode="External"/><Relationship Id="rId13" Type="http://schemas.openxmlformats.org/officeDocument/2006/relationships/hyperlink" Target="https://www.nytimes.com/1886/05/10/archives/the-yaqui-war-in-mexico.html" TargetMode="External"/><Relationship Id="rId3" Type="http://schemas.openxmlformats.org/officeDocument/2006/relationships/hyperlink" Target="https://www.otago.ac.nz/english-linguistics/english/lowry/content/08_literature/08_pages/barbarous.html" TargetMode="External"/><Relationship Id="rId7" Type="http://schemas.openxmlformats.org/officeDocument/2006/relationships/hyperlink" Target="https://chroniclingamerica.loc.gov/lccn/sn84031081/1906-03-29/ed-1/seq-7/" TargetMode="External"/><Relationship Id="rId12" Type="http://schemas.openxmlformats.org/officeDocument/2006/relationships/hyperlink" Target="https://www.washingtonpost.com/outlook/2021/06/27/deadly-battle-over-control-yaqui-river-will-affect-us-all/" TargetMode="External"/><Relationship Id="rId2" Type="http://schemas.openxmlformats.org/officeDocument/2006/relationships/hyperlink" Target="http://yaquipride.com/pdf/articles/190909_SUNSET-YAQUI-IN-EXILEx.pdf" TargetMode="External"/><Relationship Id="rId1" Type="http://schemas.openxmlformats.org/officeDocument/2006/relationships/slideLayout" Target="../slideLayouts/slideLayout8.xml"/><Relationship Id="rId6" Type="http://schemas.openxmlformats.org/officeDocument/2006/relationships/hyperlink" Target="https://cdnc.ucr.edu/?a=d&amp;d=SFC18990809.2.39&amp;e=-------en--20--1--txt-txIN--------1" TargetMode="External"/><Relationship Id="rId11" Type="http://schemas.openxmlformats.org/officeDocument/2006/relationships/hyperlink" Target="https://azcapitoltimes.com/news/2018/05/14/thamar-richey-and-her-yaqui-students-2/" TargetMode="External"/><Relationship Id="rId5" Type="http://schemas.openxmlformats.org/officeDocument/2006/relationships/hyperlink" Target="https://www.nytimes.com/1885/07/09/archives/cajeme-the-yaqui-chief-career-of-the-sonora-outlaw-who-defies-the.html" TargetMode="External"/><Relationship Id="rId10" Type="http://schemas.openxmlformats.org/officeDocument/2006/relationships/hyperlink" Target="https://azmemory.azlibrary.gov/digital/collection/eltucsonense/id/4246/" TargetMode="External"/><Relationship Id="rId4" Type="http://schemas.openxmlformats.org/officeDocument/2006/relationships/hyperlink" Target="https://www.onlytribal.com/yaqui-tribe.asp" TargetMode="External"/><Relationship Id="rId9" Type="http://schemas.openxmlformats.org/officeDocument/2006/relationships/hyperlink" Target="https://apnews.com/article/business-ff873a43313a6d3b9446cd420499548c" TargetMode="External"/><Relationship Id="rId14" Type="http://schemas.openxmlformats.org/officeDocument/2006/relationships/hyperlink" Target="https://indigenousmexico.org/sonora/watching-the-yaquis-from-los-angeles-1894-1937-enduring-resistance-in-the-face-of-extermination/?print=print"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igitalcommons.unl.edu/cgi/viewcontent.cgi?article=1024&amp;context=historydiss" TargetMode="External"/><Relationship Id="rId2" Type="http://schemas.openxmlformats.org/officeDocument/2006/relationships/hyperlink" Target="https://www.jstor.org/stable/41696297?read-now=1&amp;refreqid=excelsior%3A2dfb4c20d16d29420e9915e72a454fa2&amp;seq=12#page_scan_tab_contents"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wikiwand.com/en/Yaqui" TargetMode="External"/><Relationship Id="rId2" Type="http://schemas.openxmlformats.org/officeDocument/2006/relationships/hyperlink" Target="https://www.encyclopedia.com/history/latin-america-and-caribbean/mesoamerican-indigenous-peoples/yaqui" TargetMode="Externa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hyperlink" Target="https://www.nps.gov/articles/yoeme.htm" TargetMode="External"/><Relationship Id="rId4" Type="http://schemas.openxmlformats.org/officeDocument/2006/relationships/hyperlink" Target="https://en.wikipedia.org/wiki/Yaqui"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gfAX1GEgkQc" TargetMode="External"/><Relationship Id="rId3" Type="http://schemas.openxmlformats.org/officeDocument/2006/relationships/image" Target="../media/image2.jpeg"/><Relationship Id="rId7" Type="http://schemas.openxmlformats.org/officeDocument/2006/relationships/hyperlink" Target="https://www.youtube.com/watch?v=9Mavi3IdPUI" TargetMode="Externa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hyperlink" Target="https://www.youtube.com/watch?v=ld4KQDPkGng" TargetMode="External"/><Relationship Id="rId5" Type="http://schemas.openxmlformats.org/officeDocument/2006/relationships/hyperlink" Target="https://www.youtube.com/watch?v=CzxIdFlurYQ" TargetMode="External"/><Relationship Id="rId4" Type="http://schemas.openxmlformats.org/officeDocument/2006/relationships/hyperlink" Target="https://www.youtube.com/watch?v=doaFfzMbNeQ"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4TJXAAYFMFs" TargetMode="External"/><Relationship Id="rId3" Type="http://schemas.openxmlformats.org/officeDocument/2006/relationships/hyperlink" Target="https://www.youtube.com/watch?v=b4NzNWwXHFQ" TargetMode="External"/><Relationship Id="rId7" Type="http://schemas.openxmlformats.org/officeDocument/2006/relationships/hyperlink" Target="https://www.youtube.com/watch?v=kPKtKxpkh80" TargetMode="External"/><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hyperlink" Target="https://www.youtube.com/watch?v=aSrki3TjqLE&amp;list=RDL74qEvBq-PM&amp;index=2" TargetMode="External"/><Relationship Id="rId5" Type="http://schemas.openxmlformats.org/officeDocument/2006/relationships/hyperlink" Target="https://www.youtube.com/watch?v=L74qEvBq-PM" TargetMode="External"/><Relationship Id="rId10" Type="http://schemas.openxmlformats.org/officeDocument/2006/relationships/image" Target="../media/image2.jpeg"/><Relationship Id="rId4" Type="http://schemas.openxmlformats.org/officeDocument/2006/relationships/hyperlink" Target="https://www.youtube.com/watch?v=Pp67tHzxhu0" TargetMode="External"/><Relationship Id="rId9" Type="http://schemas.openxmlformats.org/officeDocument/2006/relationships/hyperlink" Target="https://www.youtube.com/watch?v=UvV12OSe-eI"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X5Zs8Gyu6V8" TargetMode="External"/><Relationship Id="rId3" Type="http://schemas.openxmlformats.org/officeDocument/2006/relationships/hyperlink" Target="https://www.youtube.com/watch?v=ezowzU3HIdk" TargetMode="External"/><Relationship Id="rId7" Type="http://schemas.openxmlformats.org/officeDocument/2006/relationships/hyperlink" Target="https://www.youtube.com/watch?v=WBIdZwgypTA" TargetMode="External"/><Relationship Id="rId2" Type="http://schemas.openxmlformats.org/officeDocument/2006/relationships/image" Target="../media/image2.jpeg"/><Relationship Id="rId1" Type="http://schemas.openxmlformats.org/officeDocument/2006/relationships/slideLayout" Target="../slideLayouts/slideLayout9.xml"/><Relationship Id="rId6" Type="http://schemas.openxmlformats.org/officeDocument/2006/relationships/hyperlink" Target="https://www.youtube.com/watch?v=0qHDlACgglo" TargetMode="External"/><Relationship Id="rId5" Type="http://schemas.openxmlformats.org/officeDocument/2006/relationships/hyperlink" Target="https://www.youtube.com/watch?v=-HBtlJ212qs" TargetMode="External"/><Relationship Id="rId4" Type="http://schemas.openxmlformats.org/officeDocument/2006/relationships/hyperlink" Target="https://www.youtube.com/watch?v=BuDIUZipQo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watersecuritynetwork.org/wp-content/uploads/2015/03/deGrenade_Yaqui_Map.jpg" TargetMode="External"/><Relationship Id="rId7" Type="http://schemas.openxmlformats.org/officeDocument/2006/relationships/image" Target="../media/image2.jpeg"/><Relationship Id="rId2" Type="http://schemas.openxmlformats.org/officeDocument/2006/relationships/hyperlink" Target="https://native-land.ca/maps/territories/yaqui/" TargetMode="External"/><Relationship Id="rId1" Type="http://schemas.openxmlformats.org/officeDocument/2006/relationships/slideLayout" Target="../slideLayouts/slideLayout9.xml"/><Relationship Id="rId6" Type="http://schemas.openxmlformats.org/officeDocument/2006/relationships/hyperlink" Target="https://native-land.ca/" TargetMode="External"/><Relationship Id="rId5" Type="http://schemas.openxmlformats.org/officeDocument/2006/relationships/hyperlink" Target="https://yaquitribetexas.com/history" TargetMode="External"/><Relationship Id="rId4" Type="http://schemas.openxmlformats.org/officeDocument/2006/relationships/hyperlink" Target="https://guides.loc.gov/chronicling-america-yaqu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s://www.bibliovault.org/BV.book.epl?ISBN=9780816506286"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4">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3" descr="Blurry beach of pastel colors">
            <a:extLst>
              <a:ext uri="{FF2B5EF4-FFF2-40B4-BE49-F238E27FC236}">
                <a16:creationId xmlns:a16="http://schemas.microsoft.com/office/drawing/2014/main" id="{2989F16A-5E31-4499-BF4F-D8D341A616FC}"/>
              </a:ext>
            </a:extLst>
          </p:cNvPr>
          <p:cNvPicPr>
            <a:picLocks noChangeAspect="1"/>
          </p:cNvPicPr>
          <p:nvPr/>
        </p:nvPicPr>
        <p:blipFill rotWithShape="1">
          <a:blip r:embed="rId2">
            <a:alphaModFix amt="80000"/>
          </a:blip>
          <a:srcRect t="11111"/>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31" name="Group 26">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28" name="Freeform: Shape 27">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11DCDB03-E98A-4E75-B630-172104EB9FEB}"/>
              </a:ext>
            </a:extLst>
          </p:cNvPr>
          <p:cNvSpPr>
            <a:spLocks noGrp="1"/>
          </p:cNvSpPr>
          <p:nvPr>
            <p:ph type="ctrTitle"/>
          </p:nvPr>
        </p:nvSpPr>
        <p:spPr>
          <a:xfrm>
            <a:off x="762000" y="933451"/>
            <a:ext cx="5334000" cy="2576512"/>
          </a:xfrm>
        </p:spPr>
        <p:txBody>
          <a:bodyPr>
            <a:normAutofit/>
          </a:bodyPr>
          <a:lstStyle/>
          <a:p>
            <a:pPr algn="l"/>
            <a:r>
              <a:rPr lang="en-US" sz="8000">
                <a:solidFill>
                  <a:srgbClr val="FFFFFF"/>
                </a:solidFill>
              </a:rPr>
              <a:t>Yoeme</a:t>
            </a:r>
            <a:endParaRPr lang="en-US" sz="8000" dirty="0">
              <a:solidFill>
                <a:srgbClr val="FFFFFF"/>
              </a:solidFill>
            </a:endParaRPr>
          </a:p>
        </p:txBody>
      </p:sp>
      <p:sp>
        <p:nvSpPr>
          <p:cNvPr id="3" name="Subtitle 2">
            <a:extLst>
              <a:ext uri="{FF2B5EF4-FFF2-40B4-BE49-F238E27FC236}">
                <a16:creationId xmlns:a16="http://schemas.microsoft.com/office/drawing/2014/main" id="{173E5CDF-3B67-44B0-8350-2FE6323C70E3}"/>
              </a:ext>
            </a:extLst>
          </p:cNvPr>
          <p:cNvSpPr>
            <a:spLocks noGrp="1"/>
          </p:cNvSpPr>
          <p:nvPr>
            <p:ph type="subTitle" idx="1"/>
          </p:nvPr>
        </p:nvSpPr>
        <p:spPr>
          <a:xfrm>
            <a:off x="762000" y="3809999"/>
            <a:ext cx="8382000" cy="1338471"/>
          </a:xfrm>
        </p:spPr>
        <p:txBody>
          <a:bodyPr>
            <a:normAutofit/>
          </a:bodyPr>
          <a:lstStyle/>
          <a:p>
            <a:pPr algn="l"/>
            <a:r>
              <a:rPr lang="en-US" dirty="0">
                <a:solidFill>
                  <a:srgbClr val="FFFFFF"/>
                </a:solidFill>
              </a:rPr>
              <a:t>A Multi-Modal Exploration of the story of the Yoeme/Yaqui People in the Sonoran Desert</a:t>
            </a:r>
          </a:p>
        </p:txBody>
      </p:sp>
    </p:spTree>
    <p:extLst>
      <p:ext uri="{BB962C8B-B14F-4D97-AF65-F5344CB8AC3E}">
        <p14:creationId xmlns:p14="http://schemas.microsoft.com/office/powerpoint/2010/main" val="3455534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44FFA31-E0EA-494E-90B0-91261E30392E}"/>
              </a:ext>
            </a:extLst>
          </p:cNvPr>
          <p:cNvSpPr>
            <a:spLocks noGrp="1"/>
          </p:cNvSpPr>
          <p:nvPr>
            <p:ph type="title"/>
          </p:nvPr>
        </p:nvSpPr>
        <p:spPr>
          <a:xfrm>
            <a:off x="762000" y="762000"/>
            <a:ext cx="6095998" cy="2025649"/>
          </a:xfrm>
        </p:spPr>
        <p:txBody>
          <a:bodyPr vert="horz" lIns="91440" tIns="45720" rIns="91440" bIns="45720" rtlCol="0" anchor="b" anchorCtr="0">
            <a:normAutofit/>
          </a:bodyPr>
          <a:lstStyle/>
          <a:p>
            <a:r>
              <a:rPr lang="en-US" kern="1200">
                <a:solidFill>
                  <a:schemeClr val="tx1"/>
                </a:solidFill>
                <a:latin typeface="+mj-lt"/>
                <a:ea typeface="+mj-ea"/>
                <a:cs typeface="+mj-cs"/>
              </a:rPr>
              <a:t>Literature</a:t>
            </a:r>
          </a:p>
        </p:txBody>
      </p:sp>
      <p:sp>
        <p:nvSpPr>
          <p:cNvPr id="5" name="Content Placeholder 4">
            <a:extLst>
              <a:ext uri="{FF2B5EF4-FFF2-40B4-BE49-F238E27FC236}">
                <a16:creationId xmlns:a16="http://schemas.microsoft.com/office/drawing/2014/main" id="{0C4D484B-37A5-4240-9303-A4063CC84087}"/>
              </a:ext>
            </a:extLst>
          </p:cNvPr>
          <p:cNvSpPr>
            <a:spLocks noGrp="1"/>
          </p:cNvSpPr>
          <p:nvPr>
            <p:ph sz="half" idx="1"/>
          </p:nvPr>
        </p:nvSpPr>
        <p:spPr>
          <a:xfrm>
            <a:off x="762000" y="3047999"/>
            <a:ext cx="6095997" cy="3048001"/>
          </a:xfrm>
        </p:spPr>
        <p:txBody>
          <a:bodyPr vert="horz" lIns="91440" tIns="45720" rIns="91440" bIns="45720" rtlCol="0">
            <a:normAutofit/>
          </a:bodyPr>
          <a:lstStyle/>
          <a:p>
            <a:r>
              <a:rPr lang="en-US" sz="2600" b="0" i="0">
                <a:effectLst/>
              </a:rPr>
              <a:t>The ten essays in this volume present case studies of different cultural groups in northwestern Mexico, analyzed through the concepts of enclaves and regions of refugee initially proposed by Edward Spicer and Gonzalo Aguirre Beltran.</a:t>
            </a:r>
          </a:p>
          <a:p>
            <a:endParaRPr lang="en-US" sz="2600"/>
          </a:p>
        </p:txBody>
      </p:sp>
      <p:pic>
        <p:nvPicPr>
          <p:cNvPr id="8" name="Content Placeholder 7" descr="Text&#10;&#10;Description automatically generated">
            <a:extLst>
              <a:ext uri="{FF2B5EF4-FFF2-40B4-BE49-F238E27FC236}">
                <a16:creationId xmlns:a16="http://schemas.microsoft.com/office/drawing/2014/main" id="{641E9C65-6EB9-4730-98DC-6CE8EC44CF3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34654" y="907741"/>
            <a:ext cx="3895345" cy="5042517"/>
          </a:xfrm>
          <a:prstGeom prst="rect">
            <a:avLst/>
          </a:prstGeom>
        </p:spPr>
      </p:pic>
    </p:spTree>
    <p:extLst>
      <p:ext uri="{BB962C8B-B14F-4D97-AF65-F5344CB8AC3E}">
        <p14:creationId xmlns:p14="http://schemas.microsoft.com/office/powerpoint/2010/main" val="248583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838AE4-2931-4DFD-9854-0F0363FC8C9D}"/>
              </a:ext>
            </a:extLst>
          </p:cNvPr>
          <p:cNvSpPr>
            <a:spLocks noGrp="1"/>
          </p:cNvSpPr>
          <p:nvPr>
            <p:ph type="title"/>
          </p:nvPr>
        </p:nvSpPr>
        <p:spPr>
          <a:xfrm>
            <a:off x="4128114" y="112159"/>
            <a:ext cx="5650635" cy="692519"/>
          </a:xfrm>
        </p:spPr>
        <p:txBody>
          <a:bodyPr vert="horz" lIns="91440" tIns="45720" rIns="91440" bIns="45720" rtlCol="0" anchor="b" anchorCtr="0">
            <a:normAutofit fontScale="90000"/>
          </a:bodyPr>
          <a:lstStyle/>
          <a:p>
            <a:r>
              <a:rPr lang="en-US" kern="1200" dirty="0">
                <a:solidFill>
                  <a:schemeClr val="tx1"/>
                </a:solidFill>
                <a:latin typeface="+mj-lt"/>
                <a:ea typeface="+mj-ea"/>
                <a:cs typeface="+mj-cs"/>
              </a:rPr>
              <a:t>Literature</a:t>
            </a:r>
          </a:p>
        </p:txBody>
      </p:sp>
      <p:sp>
        <p:nvSpPr>
          <p:cNvPr id="4" name="Content Placeholder 3">
            <a:extLst>
              <a:ext uri="{FF2B5EF4-FFF2-40B4-BE49-F238E27FC236}">
                <a16:creationId xmlns:a16="http://schemas.microsoft.com/office/drawing/2014/main" id="{47572D11-F642-4F65-B6D2-7D50E89F7759}"/>
              </a:ext>
            </a:extLst>
          </p:cNvPr>
          <p:cNvSpPr>
            <a:spLocks noGrp="1"/>
          </p:cNvSpPr>
          <p:nvPr>
            <p:ph sz="half" idx="2"/>
          </p:nvPr>
        </p:nvSpPr>
        <p:spPr>
          <a:xfrm>
            <a:off x="762000" y="3047999"/>
            <a:ext cx="6095997" cy="3048001"/>
          </a:xfrm>
        </p:spPr>
        <p:txBody>
          <a:bodyPr vert="horz" lIns="91440" tIns="45720" rIns="91440" bIns="45720" rtlCol="0">
            <a:normAutofit fontScale="55000" lnSpcReduction="20000"/>
          </a:bodyPr>
          <a:lstStyle/>
          <a:p>
            <a:r>
              <a:rPr lang="en-US" dirty="0"/>
              <a:t>The Yaqui Indians managed to avoid assimilation during the Spanish colonization of Mexico. Even when mining interests sought to wrest Yaqui labor from the control of the Jesuits who had organized Indian society into an agricultural system, the Yaqui themselves sought primarily to ensure their continuing existence as a people.</a:t>
            </a:r>
          </a:p>
          <a:p>
            <a:r>
              <a:rPr lang="en-US" dirty="0"/>
              <a:t>More than a tale of Yaqui Indian resistance, Missionaries, Miners, and Indians documents the history of the Jesuit missions during a period of encroaching secularization. The Yaqui rebellion of 1740, analyzed here in detail, enabled the Yaqui to work for the mines without repudiating the missions; however, the erosion of the mission system ultimately led to the Jesuits’ expulsion from New Spain in 1767, and through their own perseverance, the Yaqui were able to bring their culture intact into the nineteenth century.</a:t>
            </a:r>
          </a:p>
        </p:txBody>
      </p:sp>
      <p:pic>
        <p:nvPicPr>
          <p:cNvPr id="6" name="Content Placeholder 5" descr="Text&#10;&#10;Description automatically generated">
            <a:extLst>
              <a:ext uri="{FF2B5EF4-FFF2-40B4-BE49-F238E27FC236}">
                <a16:creationId xmlns:a16="http://schemas.microsoft.com/office/drawing/2014/main" id="{CB1534B5-2C96-437A-9AA9-03FF92D64E1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19264" y="866558"/>
            <a:ext cx="1413040" cy="2119560"/>
          </a:xfrm>
          <a:prstGeom prst="rect">
            <a:avLst/>
          </a:prstGeom>
        </p:spPr>
      </p:pic>
      <p:sp>
        <p:nvSpPr>
          <p:cNvPr id="7" name="TextBox 6">
            <a:extLst>
              <a:ext uri="{FF2B5EF4-FFF2-40B4-BE49-F238E27FC236}">
                <a16:creationId xmlns:a16="http://schemas.microsoft.com/office/drawing/2014/main" id="{641E8F27-5EBC-42C4-9D08-621DC9B0B61F}"/>
              </a:ext>
            </a:extLst>
          </p:cNvPr>
          <p:cNvSpPr txBox="1"/>
          <p:nvPr/>
        </p:nvSpPr>
        <p:spPr>
          <a:xfrm>
            <a:off x="7087336" y="874159"/>
            <a:ext cx="4962617" cy="2492990"/>
          </a:xfrm>
          <a:prstGeom prst="rect">
            <a:avLst/>
          </a:prstGeom>
          <a:noFill/>
        </p:spPr>
        <p:txBody>
          <a:bodyPr wrap="square" rtlCol="0">
            <a:spAutoFit/>
          </a:bodyPr>
          <a:lstStyle/>
          <a:p>
            <a:r>
              <a:rPr lang="en-US" sz="1200" dirty="0"/>
              <a:t>ABOUT THIS BOOK</a:t>
            </a:r>
          </a:p>
          <a:p>
            <a:r>
              <a:rPr lang="en-US" sz="1200" dirty="0"/>
              <a:t>The Yaqui of Mexico were early converts to Christianity in New Spain. Yet they came to be regarded with hostility by the newly emerging Mexican government. Many Yaquis fled Mexico in the early twentieth century and established a settlement in Arizona where they resumed a peaceful existence centered around their ceremonial calendar.</a:t>
            </a:r>
          </a:p>
          <a:p>
            <a:endParaRPr lang="en-US" sz="1200" dirty="0"/>
          </a:p>
          <a:p>
            <a:r>
              <a:rPr lang="en-US" sz="1200" dirty="0"/>
              <a:t>Edward Spicer devoted most of his professional career to the study of the Yaquis and came to be regarded as a leading authority on that tribe. At the inception of his forty years of research stands Pascua, a firsthand description of daily village life.</a:t>
            </a:r>
          </a:p>
        </p:txBody>
      </p:sp>
      <p:pic>
        <p:nvPicPr>
          <p:cNvPr id="9" name="Picture 8" descr="A picture containing text&#10;&#10;Description automatically generated">
            <a:extLst>
              <a:ext uri="{FF2B5EF4-FFF2-40B4-BE49-F238E27FC236}">
                <a16:creationId xmlns:a16="http://schemas.microsoft.com/office/drawing/2014/main" id="{809CE306-8416-440B-AFB6-114507B612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7357" y="3263652"/>
            <a:ext cx="1744462" cy="2616693"/>
          </a:xfrm>
          <a:prstGeom prst="rect">
            <a:avLst/>
          </a:prstGeom>
        </p:spPr>
      </p:pic>
    </p:spTree>
    <p:extLst>
      <p:ext uri="{BB962C8B-B14F-4D97-AF65-F5344CB8AC3E}">
        <p14:creationId xmlns:p14="http://schemas.microsoft.com/office/powerpoint/2010/main" val="4018883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5E70-9754-49D0-BA9C-8AFF15AF8C50}"/>
              </a:ext>
            </a:extLst>
          </p:cNvPr>
          <p:cNvSpPr>
            <a:spLocks noGrp="1"/>
          </p:cNvSpPr>
          <p:nvPr>
            <p:ph type="title"/>
          </p:nvPr>
        </p:nvSpPr>
        <p:spPr>
          <a:xfrm>
            <a:off x="3150091" y="705349"/>
            <a:ext cx="10668000" cy="758952"/>
          </a:xfrm>
        </p:spPr>
        <p:txBody>
          <a:bodyPr/>
          <a:lstStyle/>
          <a:p>
            <a:r>
              <a:rPr lang="en-US" dirty="0"/>
              <a:t>Literature</a:t>
            </a:r>
          </a:p>
        </p:txBody>
      </p:sp>
      <p:sp>
        <p:nvSpPr>
          <p:cNvPr id="3" name="Text Placeholder 2">
            <a:extLst>
              <a:ext uri="{FF2B5EF4-FFF2-40B4-BE49-F238E27FC236}">
                <a16:creationId xmlns:a16="http://schemas.microsoft.com/office/drawing/2014/main" id="{A0173CC2-34A9-47FB-B7F1-49329A52C533}"/>
              </a:ext>
            </a:extLst>
          </p:cNvPr>
          <p:cNvSpPr>
            <a:spLocks noGrp="1"/>
          </p:cNvSpPr>
          <p:nvPr>
            <p:ph type="body" idx="1"/>
          </p:nvPr>
        </p:nvSpPr>
        <p:spPr>
          <a:xfrm>
            <a:off x="762000" y="2285999"/>
            <a:ext cx="4572001" cy="972106"/>
          </a:xfrm>
        </p:spPr>
        <p:txBody>
          <a:bodyPr>
            <a:normAutofit fontScale="25000" lnSpcReduction="20000"/>
          </a:bodyPr>
          <a:lstStyle/>
          <a:p>
            <a:r>
              <a:rPr lang="en-US" dirty="0"/>
              <a:t>ABOUT THIS BOOK</a:t>
            </a:r>
          </a:p>
          <a:p>
            <a:r>
              <a:rPr lang="en-US" sz="4000" dirty="0"/>
              <a:t>“[People of Pascua] sketches the history and culture of the Tucson area Yaqui and contains case studies of a number of the informants. What constituted ‘</a:t>
            </a:r>
            <a:r>
              <a:rPr lang="en-US" sz="4000" dirty="0" err="1"/>
              <a:t>Yaquiness</a:t>
            </a:r>
            <a:r>
              <a:rPr lang="en-US" sz="4000" dirty="0"/>
              <a:t>’ in Pascua was mainly a common language, a shared historical tradition, and an aberrant form of Catholic Christianity laced with Yaqui concepts. This clearly and concisely written book is very important in its own terms both as an early example of the use of life histories in ethnology and as a significant contribution to Yaqui studies.”—Choice</a:t>
            </a:r>
          </a:p>
        </p:txBody>
      </p:sp>
      <p:pic>
        <p:nvPicPr>
          <p:cNvPr id="8" name="Content Placeholder 7" descr="A person and a child sitting in a chair&#10;&#10;Description automatically generated with low confidence">
            <a:extLst>
              <a:ext uri="{FF2B5EF4-FFF2-40B4-BE49-F238E27FC236}">
                <a16:creationId xmlns:a16="http://schemas.microsoft.com/office/drawing/2014/main" id="{FC31206F-55BE-460B-9CCA-489E6602B6A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09926" y="3282156"/>
            <a:ext cx="1219200" cy="1828800"/>
          </a:xfrm>
        </p:spPr>
      </p:pic>
      <p:sp>
        <p:nvSpPr>
          <p:cNvPr id="5" name="Text Placeholder 4">
            <a:extLst>
              <a:ext uri="{FF2B5EF4-FFF2-40B4-BE49-F238E27FC236}">
                <a16:creationId xmlns:a16="http://schemas.microsoft.com/office/drawing/2014/main" id="{075364E0-807F-4667-A49E-85C599C2462B}"/>
              </a:ext>
            </a:extLst>
          </p:cNvPr>
          <p:cNvSpPr>
            <a:spLocks noGrp="1"/>
          </p:cNvSpPr>
          <p:nvPr>
            <p:ph type="body" sz="quarter" idx="3"/>
          </p:nvPr>
        </p:nvSpPr>
        <p:spPr>
          <a:xfrm>
            <a:off x="7369944" y="5771651"/>
            <a:ext cx="4572001" cy="761999"/>
          </a:xfrm>
        </p:spPr>
        <p:txBody>
          <a:bodyPr>
            <a:noAutofit/>
          </a:bodyPr>
          <a:lstStyle/>
          <a:p>
            <a:endParaRPr lang="en-US" sz="900" dirty="0"/>
          </a:p>
          <a:p>
            <a:endParaRPr lang="en-US" sz="900" dirty="0"/>
          </a:p>
          <a:p>
            <a:endParaRPr lang="en-US" sz="900" dirty="0"/>
          </a:p>
          <a:p>
            <a:r>
              <a:rPr lang="en-US" sz="900" dirty="0"/>
              <a:t>ABOUT THIS BOOK</a:t>
            </a:r>
          </a:p>
          <a:p>
            <a:r>
              <a:rPr lang="en-US" sz="900" dirty="0"/>
              <a:t>Perhaps you know them for their deer dances or for their rich Easter ceremonies, or perhaps only from the writings of anthropologists or of Carlos Castaneda. But now you can come to know the Yaqui Indians in a whole new way. Anita </a:t>
            </a:r>
            <a:r>
              <a:rPr lang="en-US" sz="900" dirty="0" err="1"/>
              <a:t>Endrezze</a:t>
            </a:r>
            <a:r>
              <a:rPr lang="en-US" sz="900" dirty="0"/>
              <a:t>, born in California of a Yaqui father and a European mother, has written a multilayered work that interweaves personal, mythical, and historical views of the Yaqui people.</a:t>
            </a:r>
          </a:p>
          <a:p>
            <a:r>
              <a:rPr lang="en-US" sz="900" dirty="0"/>
              <a:t>Throwing Fire at the Sun, Water at the Moon is a blend of ancient myths, poetry, journal extracts, short stories, and essays that tell her people's story from the early 1500s to the present, and her family's story over the past five generations. Reproductions of </a:t>
            </a:r>
            <a:r>
              <a:rPr lang="en-US" sz="900" dirty="0" err="1"/>
              <a:t>Endrezze's</a:t>
            </a:r>
            <a:r>
              <a:rPr lang="en-US" sz="900" dirty="0"/>
              <a:t> paintings add an additional dimension to her story and illuminate it with striking visual imagery. </a:t>
            </a:r>
            <a:r>
              <a:rPr lang="en-US" sz="900" dirty="0" err="1"/>
              <a:t>Endrezze</a:t>
            </a:r>
            <a:r>
              <a:rPr lang="en-US" sz="900" dirty="0"/>
              <a:t> has combed history and legend to gather stories of her immediate family and her mythical ancient family, the two converging in the spirit of storytelling. She tells Aztec and Yaqui creation stories, tales of witches and seductresses, with recurring motifs from both Yaqui and Chicano culture. She shows how Christianity has deeply infused Yaqui beliefs, sharing poems about the Flood and stories of a Yaqui Jesus. She re-creates the coming of the Spaniards through the works of such historical personages as Andrés Pérez de </a:t>
            </a:r>
            <a:r>
              <a:rPr lang="en-US" sz="900" dirty="0" err="1"/>
              <a:t>Ribas</a:t>
            </a:r>
            <a:r>
              <a:rPr lang="en-US" sz="900" dirty="0"/>
              <a:t>. And finally she tells of those individuals who carry the Yaqui spirit into the present day. People like the Esperanza sisters, her grandmothers, and others balance characters like Coyote Woman and the Virgin of Guadalupe to show that Yaqui women are especially important as carriers of their culture.</a:t>
            </a:r>
          </a:p>
          <a:p>
            <a:r>
              <a:rPr lang="en-US" sz="900" dirty="0"/>
              <a:t>Greater than the sum of its parts, </a:t>
            </a:r>
            <a:r>
              <a:rPr lang="en-US" sz="900" dirty="0" err="1"/>
              <a:t>Endrezze's</a:t>
            </a:r>
            <a:r>
              <a:rPr lang="en-US" sz="900" dirty="0"/>
              <a:t> work is a new kind of family history that features a startling use of language to invoke a people and their past--a time capsule with a female soul. Written to enable her to understand more about her ancestors and to pass this understanding on to her own children, Throwing Fire at the Sun, Water at the Moon helps us gain insight not only into Yaqui culture but into ourselves as well.</a:t>
            </a:r>
          </a:p>
        </p:txBody>
      </p:sp>
      <p:pic>
        <p:nvPicPr>
          <p:cNvPr id="10" name="Content Placeholder 9" descr="Calendar&#10;&#10;Description automatically generated with low confidence">
            <a:extLst>
              <a:ext uri="{FF2B5EF4-FFF2-40B4-BE49-F238E27FC236}">
                <a16:creationId xmlns:a16="http://schemas.microsoft.com/office/drawing/2014/main" id="{BBC5AD08-2269-4A4D-BACF-B5508244BDA3}"/>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864000" y="170425"/>
            <a:ext cx="1243584" cy="1828800"/>
          </a:xfrm>
        </p:spPr>
      </p:pic>
    </p:spTree>
    <p:extLst>
      <p:ext uri="{BB962C8B-B14F-4D97-AF65-F5344CB8AC3E}">
        <p14:creationId xmlns:p14="http://schemas.microsoft.com/office/powerpoint/2010/main" val="3970593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4270-F13B-4E3D-90C6-9B29FB7EDEFB}"/>
              </a:ext>
            </a:extLst>
          </p:cNvPr>
          <p:cNvSpPr>
            <a:spLocks noGrp="1"/>
          </p:cNvSpPr>
          <p:nvPr>
            <p:ph type="title"/>
          </p:nvPr>
        </p:nvSpPr>
        <p:spPr>
          <a:xfrm>
            <a:off x="655468" y="586015"/>
            <a:ext cx="10668000" cy="758952"/>
          </a:xfrm>
        </p:spPr>
        <p:txBody>
          <a:bodyPr/>
          <a:lstStyle/>
          <a:p>
            <a:r>
              <a:rPr lang="en-US" dirty="0"/>
              <a:t>Literature</a:t>
            </a:r>
          </a:p>
        </p:txBody>
      </p:sp>
      <p:sp>
        <p:nvSpPr>
          <p:cNvPr id="3" name="Text Placeholder 2">
            <a:extLst>
              <a:ext uri="{FF2B5EF4-FFF2-40B4-BE49-F238E27FC236}">
                <a16:creationId xmlns:a16="http://schemas.microsoft.com/office/drawing/2014/main" id="{35FE43C2-A783-40F5-9CC7-5280394AC105}"/>
              </a:ext>
            </a:extLst>
          </p:cNvPr>
          <p:cNvSpPr>
            <a:spLocks noGrp="1"/>
          </p:cNvSpPr>
          <p:nvPr>
            <p:ph type="body" idx="1"/>
          </p:nvPr>
        </p:nvSpPr>
        <p:spPr/>
        <p:txBody>
          <a:bodyPr>
            <a:normAutofit fontScale="25000" lnSpcReduction="20000"/>
          </a:bodyPr>
          <a:lstStyle/>
          <a:p>
            <a:r>
              <a:rPr lang="en-US" dirty="0"/>
              <a:t>ABOUT THIS BOOK</a:t>
            </a:r>
          </a:p>
          <a:p>
            <a:r>
              <a:rPr lang="en-US" sz="4000" dirty="0"/>
              <a:t>Muriel Painter's account of Yaqui beliefs and ceremonies is based on her firsthand observations over the course of four decades. By the time Painter died in 1974, she was as familiar with Yaqui culture as on outsider could be and left behind the manuscript from which this volume arose. It was reviewed before the original publication in 1986 by a Yaqui committee and edited for publication by Edward Spicer.</a:t>
            </a:r>
          </a:p>
        </p:txBody>
      </p:sp>
      <p:pic>
        <p:nvPicPr>
          <p:cNvPr id="8" name="Content Placeholder 7" descr="Diagram&#10;&#10;Description automatically generated with medium confidence">
            <a:extLst>
              <a:ext uri="{FF2B5EF4-FFF2-40B4-BE49-F238E27FC236}">
                <a16:creationId xmlns:a16="http://schemas.microsoft.com/office/drawing/2014/main" id="{EE4C54C3-3238-418C-8C40-A21CB227DCC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35704" y="3059113"/>
            <a:ext cx="2024591" cy="3036887"/>
          </a:xfrm>
        </p:spPr>
      </p:pic>
      <p:sp>
        <p:nvSpPr>
          <p:cNvPr id="5" name="Text Placeholder 4">
            <a:extLst>
              <a:ext uri="{FF2B5EF4-FFF2-40B4-BE49-F238E27FC236}">
                <a16:creationId xmlns:a16="http://schemas.microsoft.com/office/drawing/2014/main" id="{B4705DBF-B7F0-42D8-BC5F-A231D65C9F5E}"/>
              </a:ext>
            </a:extLst>
          </p:cNvPr>
          <p:cNvSpPr>
            <a:spLocks noGrp="1"/>
          </p:cNvSpPr>
          <p:nvPr>
            <p:ph type="body" sz="quarter" idx="3"/>
          </p:nvPr>
        </p:nvSpPr>
        <p:spPr/>
        <p:txBody>
          <a:bodyPr>
            <a:noAutofit/>
          </a:bodyPr>
          <a:lstStyle/>
          <a:p>
            <a:r>
              <a:rPr lang="en-US" sz="1000" dirty="0"/>
              <a:t>Yaqui regard song as a kind of lingua franca of the intelligent universe. It is through song that experience with other living things is made intelligible and accessible to the human community. Deer songs often take the form of dialogues in which the deer and others in the wilderness world speak with one another or with the deer singers themselves. It is in this way, according to one deer singer, that “the wilderness world listens to itself even today.”</a:t>
            </a:r>
          </a:p>
          <a:p>
            <a:r>
              <a:rPr lang="en-US" sz="1000" dirty="0"/>
              <a:t> In this book authentic ceremonial songs, transcribed in both Yaqui and English, are the center of a fascinating discussion of the Deer Song tradition in Yaqui culture. Yaqui Deer Songs/</a:t>
            </a:r>
            <a:r>
              <a:rPr lang="en-US" sz="1000" dirty="0" err="1"/>
              <a:t>Maso</a:t>
            </a:r>
            <a:r>
              <a:rPr lang="en-US" sz="1000" dirty="0"/>
              <a:t> </a:t>
            </a:r>
            <a:r>
              <a:rPr lang="en-US" sz="1000" dirty="0" err="1"/>
              <a:t>Bwikam</a:t>
            </a:r>
            <a:r>
              <a:rPr lang="en-US" sz="1000" dirty="0"/>
              <a:t> thus enables non-Yaquis to hear these dialogues with the wilderness world for the first time</a:t>
            </a:r>
          </a:p>
        </p:txBody>
      </p:sp>
      <p:pic>
        <p:nvPicPr>
          <p:cNvPr id="10" name="Content Placeholder 9" descr="Diagram, text&#10;&#10;Description automatically generated">
            <a:extLst>
              <a:ext uri="{FF2B5EF4-FFF2-40B4-BE49-F238E27FC236}">
                <a16:creationId xmlns:a16="http://schemas.microsoft.com/office/drawing/2014/main" id="{42A85178-6961-4F49-940D-6EF737FA51F7}"/>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412480" y="3663156"/>
            <a:ext cx="1463040" cy="1828800"/>
          </a:xfrm>
        </p:spPr>
      </p:pic>
    </p:spTree>
    <p:extLst>
      <p:ext uri="{BB962C8B-B14F-4D97-AF65-F5344CB8AC3E}">
        <p14:creationId xmlns:p14="http://schemas.microsoft.com/office/powerpoint/2010/main" val="236685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4679-40C8-458A-9F0C-F9F8F934F384}"/>
              </a:ext>
            </a:extLst>
          </p:cNvPr>
          <p:cNvSpPr>
            <a:spLocks noGrp="1"/>
          </p:cNvSpPr>
          <p:nvPr>
            <p:ph type="title"/>
          </p:nvPr>
        </p:nvSpPr>
        <p:spPr>
          <a:xfrm>
            <a:off x="761998" y="762000"/>
            <a:ext cx="10668000" cy="758952"/>
          </a:xfrm>
        </p:spPr>
        <p:txBody>
          <a:bodyPr/>
          <a:lstStyle/>
          <a:p>
            <a:r>
              <a:rPr lang="en-US" dirty="0"/>
              <a:t>Literature</a:t>
            </a:r>
          </a:p>
        </p:txBody>
      </p:sp>
      <p:sp>
        <p:nvSpPr>
          <p:cNvPr id="3" name="Text Placeholder 2">
            <a:extLst>
              <a:ext uri="{FF2B5EF4-FFF2-40B4-BE49-F238E27FC236}">
                <a16:creationId xmlns:a16="http://schemas.microsoft.com/office/drawing/2014/main" id="{0EFC9913-D0D5-442D-BF84-AA7153744CB4}"/>
              </a:ext>
            </a:extLst>
          </p:cNvPr>
          <p:cNvSpPr>
            <a:spLocks noGrp="1"/>
          </p:cNvSpPr>
          <p:nvPr>
            <p:ph type="body" idx="1"/>
          </p:nvPr>
        </p:nvSpPr>
        <p:spPr>
          <a:xfrm>
            <a:off x="762002" y="1744461"/>
            <a:ext cx="4572001" cy="761999"/>
          </a:xfrm>
        </p:spPr>
        <p:txBody>
          <a:bodyPr>
            <a:normAutofit fontScale="25000" lnSpcReduction="20000"/>
          </a:bodyPr>
          <a:lstStyle/>
          <a:p>
            <a:r>
              <a:rPr lang="en-US" dirty="0"/>
              <a:t>The Yaqui Indian Easter Ceremony--from the initial events of Ash Wednesday through the final "Circle" on Easter Sunday--briefly described and interpreted by a long-time student of the tribe.</a:t>
            </a:r>
          </a:p>
        </p:txBody>
      </p:sp>
      <p:pic>
        <p:nvPicPr>
          <p:cNvPr id="8" name="Content Placeholder 7" descr="A picture containing text&#10;&#10;Description automatically generated">
            <a:extLst>
              <a:ext uri="{FF2B5EF4-FFF2-40B4-BE49-F238E27FC236}">
                <a16:creationId xmlns:a16="http://schemas.microsoft.com/office/drawing/2014/main" id="{2B34641C-507C-4130-9687-28404B5D3C3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888520" y="2666999"/>
            <a:ext cx="1963853" cy="3036887"/>
          </a:xfrm>
        </p:spPr>
      </p:pic>
      <p:sp>
        <p:nvSpPr>
          <p:cNvPr id="5" name="Text Placeholder 4">
            <a:extLst>
              <a:ext uri="{FF2B5EF4-FFF2-40B4-BE49-F238E27FC236}">
                <a16:creationId xmlns:a16="http://schemas.microsoft.com/office/drawing/2014/main" id="{64B1D12D-907E-48C2-8B9A-517842A575A1}"/>
              </a:ext>
            </a:extLst>
          </p:cNvPr>
          <p:cNvSpPr>
            <a:spLocks noGrp="1"/>
          </p:cNvSpPr>
          <p:nvPr>
            <p:ph type="body" sz="quarter" idx="3"/>
          </p:nvPr>
        </p:nvSpPr>
        <p:spPr>
          <a:xfrm>
            <a:off x="7106574" y="5544104"/>
            <a:ext cx="4572001" cy="761999"/>
          </a:xfrm>
        </p:spPr>
        <p:txBody>
          <a:bodyPr>
            <a:noAutofit/>
          </a:bodyPr>
          <a:lstStyle/>
          <a:p>
            <a:r>
              <a:rPr lang="en-US" sz="900" dirty="0"/>
              <a:t>In this illuminating book, anthropologist Kirstin Erickson explains how members of the Yaqui tribe, an indigenous group in northern Mexico, construct, negotiate, and continually reimagine their ethnic identity. She examines two interconnected dimensions of the Yaqui ethnic imagination: the simultaneous processes of place making and identification, and the inseparability of ethnicity from female-identified spaces, roles, and practices.</a:t>
            </a:r>
          </a:p>
          <a:p>
            <a:r>
              <a:rPr lang="en-US" sz="900" dirty="0"/>
              <a:t>Yaquis live in a portion of their ancestral homeland in Sonora, about 250 miles south of the Arizona border. A long history of displacement and ethnic struggle continues to shape the Yaqui sense of self, as Erickson discovered during the sixteen months that she lived in </a:t>
            </a:r>
            <a:r>
              <a:rPr lang="en-US" sz="900" dirty="0" err="1"/>
              <a:t>Potam</a:t>
            </a:r>
            <a:r>
              <a:rPr lang="en-US" sz="900" dirty="0"/>
              <a:t>, one of the eight historic Yaqui pueblos. She found that themes of identity frequently arise in the stories that Yaquis tell and that geography and location—space and place—figure prominently in their narratives.</a:t>
            </a:r>
          </a:p>
          <a:p>
            <a:r>
              <a:rPr lang="en-US" sz="900" dirty="0"/>
              <a:t>Revisiting Edward Spicer’s groundbreaking anthropological study of the Yaquis of </a:t>
            </a:r>
            <a:r>
              <a:rPr lang="en-US" sz="900" dirty="0" err="1"/>
              <a:t>Potam</a:t>
            </a:r>
            <a:r>
              <a:rPr lang="en-US" sz="900" dirty="0"/>
              <a:t> pueblo undertaken more than sixty years ago, Erickson pays particular attention to the “cultural work” performed by Yaqui women today. She shows that by reaffirming their gendered identities and creating and occupying female-gendered spaces such as kitchens, household altars, and domestic ceremonial spaces, women constitute Yaqui ethnicity in ways that are as significant as actions taken by males in tribal leadership and public ceremony.</a:t>
            </a:r>
          </a:p>
          <a:p>
            <a:r>
              <a:rPr lang="en-US" sz="900" dirty="0"/>
              <a:t>This absorbing study contributes new empirical knowledge about a Native American community as it adds to the growing anthropology of space/place and gender. By inviting readers into the homes and patios where Yaqui women discuss their lives, it offers a highly personalized account of how they construct—and reconstruct—their identity.</a:t>
            </a:r>
          </a:p>
        </p:txBody>
      </p:sp>
      <p:pic>
        <p:nvPicPr>
          <p:cNvPr id="10" name="Content Placeholder 9" descr="Graphical user interface, Teams&#10;&#10;Description automatically generated">
            <a:extLst>
              <a:ext uri="{FF2B5EF4-FFF2-40B4-BE49-F238E27FC236}">
                <a16:creationId xmlns:a16="http://schemas.microsoft.com/office/drawing/2014/main" id="{50774E94-447A-47E0-BA50-73C99C5C54C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657207" y="272897"/>
            <a:ext cx="1219200" cy="1828800"/>
          </a:xfrm>
        </p:spPr>
      </p:pic>
    </p:spTree>
    <p:extLst>
      <p:ext uri="{BB962C8B-B14F-4D97-AF65-F5344CB8AC3E}">
        <p14:creationId xmlns:p14="http://schemas.microsoft.com/office/powerpoint/2010/main" val="2573496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0FA21-3735-4E2A-ADE4-7C2AD6BAC729}"/>
              </a:ext>
            </a:extLst>
          </p:cNvPr>
          <p:cNvSpPr>
            <a:spLocks noGrp="1"/>
          </p:cNvSpPr>
          <p:nvPr>
            <p:ph type="title"/>
          </p:nvPr>
        </p:nvSpPr>
        <p:spPr>
          <a:xfrm>
            <a:off x="1614256" y="471921"/>
            <a:ext cx="10668000" cy="758952"/>
          </a:xfrm>
        </p:spPr>
        <p:txBody>
          <a:bodyPr/>
          <a:lstStyle/>
          <a:p>
            <a:r>
              <a:rPr lang="en-US" dirty="0"/>
              <a:t>Literature</a:t>
            </a:r>
          </a:p>
        </p:txBody>
      </p:sp>
      <p:sp>
        <p:nvSpPr>
          <p:cNvPr id="3" name="Text Placeholder 2">
            <a:extLst>
              <a:ext uri="{FF2B5EF4-FFF2-40B4-BE49-F238E27FC236}">
                <a16:creationId xmlns:a16="http://schemas.microsoft.com/office/drawing/2014/main" id="{AFE2F83B-7C23-4A83-83FD-538AFA40AA27}"/>
              </a:ext>
            </a:extLst>
          </p:cNvPr>
          <p:cNvSpPr>
            <a:spLocks noGrp="1"/>
          </p:cNvSpPr>
          <p:nvPr>
            <p:ph type="body" idx="1"/>
          </p:nvPr>
        </p:nvSpPr>
        <p:spPr>
          <a:xfrm>
            <a:off x="850776" y="3342442"/>
            <a:ext cx="4572001" cy="761999"/>
          </a:xfrm>
        </p:spPr>
        <p:txBody>
          <a:bodyPr>
            <a:noAutofit/>
          </a:bodyPr>
          <a:lstStyle/>
          <a:p>
            <a:r>
              <a:rPr lang="en-US" sz="900" dirty="0"/>
              <a:t>Evelyn Hu-DeHart brings into focus the Yaqui in the nineteenth century, as the newly independent Mexico lurched through immense economic and governmental transformations, wars, insurgencies, and changing political alliances. This history includes Yaqui efforts to establish a native republic independent of Mexico, their resistance against government efforts to reduce their communal land to individual holdings, the value of their labor to mining and agricultural companies in northwest Mexico, their several revolts and guerrilla actions, the massive deportation of Yaquis from Sonora to Yucatán, the flight of some Yaquis across the U.S. border to Arizona, and their role in the 1910 Mexican Revolution.</a:t>
            </a:r>
          </a:p>
          <a:p>
            <a:r>
              <a:rPr lang="en-US" sz="900" dirty="0"/>
              <a:t>            In this revised edition of her groundbreaking work, Hu-DeHart reviews and reflects on the growth in scholarship about the Yaqui, including advances in theoretical frameworks and methodologies on borderlands, transnationalism, diaspora, and collective memory that are especially relevant to their history.</a:t>
            </a:r>
          </a:p>
        </p:txBody>
      </p:sp>
      <p:pic>
        <p:nvPicPr>
          <p:cNvPr id="10" name="Content Placeholder 9" descr="A picture containing text, outdoor, sign, people&#10;&#10;Description automatically generated">
            <a:extLst>
              <a:ext uri="{FF2B5EF4-FFF2-40B4-BE49-F238E27FC236}">
                <a16:creationId xmlns:a16="http://schemas.microsoft.com/office/drawing/2014/main" id="{63549C81-DC6D-4FE5-B471-D1C022D29FC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38400" y="4453269"/>
            <a:ext cx="1219200" cy="1828800"/>
          </a:xfrm>
        </p:spPr>
      </p:pic>
      <p:sp>
        <p:nvSpPr>
          <p:cNvPr id="5" name="Text Placeholder 4">
            <a:extLst>
              <a:ext uri="{FF2B5EF4-FFF2-40B4-BE49-F238E27FC236}">
                <a16:creationId xmlns:a16="http://schemas.microsoft.com/office/drawing/2014/main" id="{124314ED-6CAD-4278-8F66-925029D5EA54}"/>
              </a:ext>
            </a:extLst>
          </p:cNvPr>
          <p:cNvSpPr>
            <a:spLocks noGrp="1"/>
          </p:cNvSpPr>
          <p:nvPr>
            <p:ph type="body" sz="quarter" idx="3"/>
          </p:nvPr>
        </p:nvSpPr>
        <p:spPr>
          <a:xfrm>
            <a:off x="7186472" y="5820704"/>
            <a:ext cx="4572001" cy="761999"/>
          </a:xfrm>
        </p:spPr>
        <p:txBody>
          <a:bodyPr>
            <a:noAutofit/>
          </a:bodyPr>
          <a:lstStyle/>
          <a:p>
            <a:r>
              <a:rPr lang="en-US" sz="1000" dirty="0"/>
              <a:t>The Yaqui warrior is a persistent trope of the Mexican nation. But using fresh eyes to examine Yoeme indigeneity constructs, appropriations, and efforts at reclamation in twentieth- and twenty-first-century Mexican and Chicana/o literature provides important and vivid new opportunities for understanding. In Yaqui Indigeneity, Ariel </a:t>
            </a:r>
            <a:r>
              <a:rPr lang="en-US" sz="1000" dirty="0" err="1"/>
              <a:t>Zatarain</a:t>
            </a:r>
            <a:r>
              <a:rPr lang="en-US" sz="1000" dirty="0"/>
              <a:t> </a:t>
            </a:r>
            <a:r>
              <a:rPr lang="en-US" sz="1000" dirty="0" err="1"/>
              <a:t>Tumbaga</a:t>
            </a:r>
            <a:r>
              <a:rPr lang="en-US" sz="1000" dirty="0"/>
              <a:t> offers an interdisciplinary approach to examining representations of the transborder Yaqui nation as interpreted through the Mexican and Chicana/o imaginary.</a:t>
            </a:r>
          </a:p>
          <a:p>
            <a:r>
              <a:rPr lang="en-US" sz="1000" dirty="0" err="1"/>
              <a:t>Tumbaga</a:t>
            </a:r>
            <a:r>
              <a:rPr lang="en-US" sz="1000" dirty="0"/>
              <a:t> examines colonial documents and nineteenth-century political literature that produce a Yaqui warrior mystique and reexamines the Mexican Revolution through indigenous culture. He delves into literary depictions of Yaqui battalions by writers like Martín Luis Guzmán and Carlos Fuentes and concludes that they conceal Yaqui politics and stigmatize Yaqui warriorhood, as well as misrepresent frequently performed deer dances as isolated exotic events.</a:t>
            </a:r>
          </a:p>
          <a:p>
            <a:r>
              <a:rPr lang="en-US" sz="1000" dirty="0"/>
              <a:t>Yaqui Indigeneity draws attention to a community of Chicana/o writers of Yaqui descent: Chicano-Yaqui authors such as Luis Valdez, Alma Luz Villanueva, Miguel Méndez, Alfredo </a:t>
            </a:r>
            <a:r>
              <a:rPr lang="en-US" sz="1000" dirty="0" err="1"/>
              <a:t>Véa</a:t>
            </a:r>
            <a:r>
              <a:rPr lang="en-US" sz="1000" dirty="0"/>
              <a:t> Jr., and Michael Nava, who possess a diaspora-based indigenous identity. Their writings rebut prior colonial and Mexican depictions of Yaquis—in particular, </a:t>
            </a:r>
            <a:r>
              <a:rPr lang="en-US" sz="1000" dirty="0" err="1"/>
              <a:t>Véa’s</a:t>
            </a:r>
            <a:r>
              <a:rPr lang="en-US" sz="1000" dirty="0"/>
              <a:t> La </a:t>
            </a:r>
            <a:r>
              <a:rPr lang="en-US" sz="1000" dirty="0" err="1"/>
              <a:t>Maravilla</a:t>
            </a:r>
            <a:r>
              <a:rPr lang="en-US" sz="1000" dirty="0"/>
              <a:t> exemplifies the new literary tradition that looks to indigenous oral tradition, religion, and history to address questions of cultural memory and immigration.</a:t>
            </a:r>
          </a:p>
          <a:p>
            <a:r>
              <a:rPr lang="en-US" sz="1000" dirty="0"/>
              <a:t>Using indigenous forms of knowledge, </a:t>
            </a:r>
            <a:r>
              <a:rPr lang="en-US" sz="1000" dirty="0" err="1"/>
              <a:t>Tumbaga</a:t>
            </a:r>
            <a:r>
              <a:rPr lang="en-US" sz="1000" dirty="0"/>
              <a:t> shows the important and growing body of literary work on Yaqui culture and history that demonstrates the historical and contemporary importance of the Yaqui nation in Mexican and Chicana/o history, politics, and culture.</a:t>
            </a:r>
          </a:p>
        </p:txBody>
      </p:sp>
      <p:pic>
        <p:nvPicPr>
          <p:cNvPr id="8" name="Content Placeholder 7" descr="A picture containing logo&#10;&#10;Description automatically generated">
            <a:extLst>
              <a:ext uri="{FF2B5EF4-FFF2-40B4-BE49-F238E27FC236}">
                <a16:creationId xmlns:a16="http://schemas.microsoft.com/office/drawing/2014/main" id="{76E0CB99-805C-4D22-B5F6-CDCE9393407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8775334" y="58559"/>
            <a:ext cx="1166669" cy="1750003"/>
          </a:xfrm>
        </p:spPr>
      </p:pic>
    </p:spTree>
    <p:extLst>
      <p:ext uri="{BB962C8B-B14F-4D97-AF65-F5344CB8AC3E}">
        <p14:creationId xmlns:p14="http://schemas.microsoft.com/office/powerpoint/2010/main" val="1825979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AB68E-6439-4677-B127-02C1E3D521D6}"/>
              </a:ext>
            </a:extLst>
          </p:cNvPr>
          <p:cNvSpPr>
            <a:spLocks noGrp="1"/>
          </p:cNvSpPr>
          <p:nvPr>
            <p:ph type="title"/>
          </p:nvPr>
        </p:nvSpPr>
        <p:spPr>
          <a:xfrm>
            <a:off x="664346" y="532749"/>
            <a:ext cx="10668000" cy="758952"/>
          </a:xfrm>
        </p:spPr>
        <p:txBody>
          <a:bodyPr/>
          <a:lstStyle/>
          <a:p>
            <a:r>
              <a:rPr lang="en-US" dirty="0" err="1"/>
              <a:t>Cajeme</a:t>
            </a:r>
            <a:r>
              <a:rPr lang="en-US" dirty="0"/>
              <a:t>-Hero of the Yoeme people </a:t>
            </a:r>
          </a:p>
        </p:txBody>
      </p:sp>
      <p:sp>
        <p:nvSpPr>
          <p:cNvPr id="3" name="Text Placeholder 2">
            <a:extLst>
              <a:ext uri="{FF2B5EF4-FFF2-40B4-BE49-F238E27FC236}">
                <a16:creationId xmlns:a16="http://schemas.microsoft.com/office/drawing/2014/main" id="{07CFC357-0D38-4828-AB32-0B3C63D68C18}"/>
              </a:ext>
            </a:extLst>
          </p:cNvPr>
          <p:cNvSpPr>
            <a:spLocks noGrp="1"/>
          </p:cNvSpPr>
          <p:nvPr>
            <p:ph type="body" idx="1"/>
          </p:nvPr>
        </p:nvSpPr>
        <p:spPr>
          <a:xfrm>
            <a:off x="762000" y="2809386"/>
            <a:ext cx="4572001" cy="761999"/>
          </a:xfrm>
        </p:spPr>
        <p:txBody>
          <a:bodyPr>
            <a:noAutofit/>
          </a:bodyPr>
          <a:lstStyle/>
          <a:p>
            <a:r>
              <a:rPr lang="en-US" sz="900" dirty="0"/>
              <a:t>The son of a revolutionary military man, "In the soldier's backpack" was almost born (as another descendant of the same lineage put it) in one of the many </a:t>
            </a:r>
            <a:r>
              <a:rPr lang="en-US" sz="900" dirty="0" err="1"/>
              <a:t>Obregonist</a:t>
            </a:r>
            <a:r>
              <a:rPr lang="en-US" sz="900" dirty="0"/>
              <a:t> troop trips to the nation's capital. Thus, he was born in the Federal District in 1922; but his mother, </a:t>
            </a:r>
            <a:r>
              <a:rPr lang="en-US" sz="900" dirty="0" err="1"/>
              <a:t>dona</a:t>
            </a:r>
            <a:r>
              <a:rPr lang="en-US" sz="900" dirty="0"/>
              <a:t> Maria Luisa Castro de Zavala, opposes his civil registry in that place and registers it, taking advantage of his trip to </a:t>
            </a:r>
            <a:r>
              <a:rPr lang="en-US" sz="900" dirty="0" err="1"/>
              <a:t>Bacum</a:t>
            </a:r>
            <a:r>
              <a:rPr lang="en-US" sz="900" dirty="0"/>
              <a:t>, Sonora, one of the coronaries of the Yaqui Valley.</a:t>
            </a:r>
          </a:p>
          <a:p>
            <a:r>
              <a:rPr lang="en-US" sz="900" dirty="0"/>
              <a:t>His childhood was spent on board trains and ships on trips motivated by military reasons and in contact and dealing with Yaqui soldiers and children.</a:t>
            </a:r>
          </a:p>
          <a:p>
            <a:r>
              <a:rPr lang="en-US" sz="900" dirty="0"/>
              <a:t>This was followed by his work "</a:t>
            </a:r>
            <a:r>
              <a:rPr lang="en-US" sz="900" dirty="0" err="1"/>
              <a:t>Perfiles</a:t>
            </a:r>
            <a:r>
              <a:rPr lang="en-US" sz="900" dirty="0"/>
              <a:t> de Sonora", a dramatic window that shows the history of the revolution in Sonora, intertwined with the biography of his father, General Marcelo Zavala y Cota, whose clean military career develops, not only in the dusty plains and frozen Sonoran mountains, but throughout the national territory at the command of Yaqui troops.</a:t>
            </a:r>
          </a:p>
        </p:txBody>
      </p:sp>
      <p:pic>
        <p:nvPicPr>
          <p:cNvPr id="8" name="Content Placeholder 7" descr="A picture containing calendar&#10;&#10;Description automatically generated">
            <a:extLst>
              <a:ext uri="{FF2B5EF4-FFF2-40B4-BE49-F238E27FC236}">
                <a16:creationId xmlns:a16="http://schemas.microsoft.com/office/drawing/2014/main" id="{B8A1F7BE-AC54-45F5-8363-B6CE39E1664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77375" y="3685369"/>
            <a:ext cx="1515456" cy="2348487"/>
          </a:xfrm>
        </p:spPr>
      </p:pic>
      <p:sp>
        <p:nvSpPr>
          <p:cNvPr id="5" name="Text Placeholder 4">
            <a:extLst>
              <a:ext uri="{FF2B5EF4-FFF2-40B4-BE49-F238E27FC236}">
                <a16:creationId xmlns:a16="http://schemas.microsoft.com/office/drawing/2014/main" id="{3B4B60DD-A083-4E11-B1AB-F6D770049DDB}"/>
              </a:ext>
            </a:extLst>
          </p:cNvPr>
          <p:cNvSpPr>
            <a:spLocks noGrp="1"/>
          </p:cNvSpPr>
          <p:nvPr>
            <p:ph type="body" sz="quarter" idx="3"/>
          </p:nvPr>
        </p:nvSpPr>
        <p:spPr>
          <a:xfrm>
            <a:off x="6857998" y="1580226"/>
            <a:ext cx="4572001" cy="1669002"/>
          </a:xfrm>
        </p:spPr>
        <p:txBody>
          <a:bodyPr>
            <a:normAutofit fontScale="55000" lnSpcReduction="20000"/>
          </a:bodyPr>
          <a:lstStyle/>
          <a:p>
            <a:r>
              <a:rPr lang="en-US" dirty="0">
                <a:hlinkClick r:id="rId3"/>
              </a:rPr>
              <a:t>https://www.jstor.org/stable/41695415?seq=1#metadata_info_tab_contents</a:t>
            </a:r>
            <a:endParaRPr lang="en-US" dirty="0"/>
          </a:p>
          <a:p>
            <a:r>
              <a:rPr lang="en-US" dirty="0"/>
              <a:t>Scholarly Article about </a:t>
            </a:r>
            <a:r>
              <a:rPr lang="en-US" dirty="0" err="1"/>
              <a:t>Cajeme</a:t>
            </a:r>
            <a:r>
              <a:rPr lang="en-US" dirty="0"/>
              <a:t> aka Jose Maria Leyva</a:t>
            </a:r>
          </a:p>
          <a:p>
            <a:r>
              <a:rPr lang="en-US" dirty="0">
                <a:hlinkClick r:id="rId4"/>
              </a:rPr>
              <a:t>https://www.youtube.com/watch?v=daJDmLhOeXs</a:t>
            </a:r>
            <a:endParaRPr lang="en-US" dirty="0"/>
          </a:p>
          <a:p>
            <a:r>
              <a:rPr lang="en-US" dirty="0"/>
              <a:t>https://mexicounexplained.com/cajeme-yaqui-indian-republic/</a:t>
            </a:r>
          </a:p>
          <a:p>
            <a:endParaRPr lang="en-US" dirty="0"/>
          </a:p>
        </p:txBody>
      </p:sp>
      <p:pic>
        <p:nvPicPr>
          <p:cNvPr id="10" name="Content Placeholder 9" descr="A picture containing text, outdoor, person, standing&#10;&#10;Description automatically generated">
            <a:extLst>
              <a:ext uri="{FF2B5EF4-FFF2-40B4-BE49-F238E27FC236}">
                <a16:creationId xmlns:a16="http://schemas.microsoft.com/office/drawing/2014/main" id="{A995E4E0-CE3F-4270-8605-5BA7B1DCA87A}"/>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7984917" y="3341168"/>
            <a:ext cx="1785506" cy="3036887"/>
          </a:xfrm>
        </p:spPr>
      </p:pic>
    </p:spTree>
    <p:extLst>
      <p:ext uri="{BB962C8B-B14F-4D97-AF65-F5344CB8AC3E}">
        <p14:creationId xmlns:p14="http://schemas.microsoft.com/office/powerpoint/2010/main" val="4125706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9146DFB-192A-416B-B118-68321E66207D}"/>
              </a:ext>
            </a:extLst>
          </p:cNvPr>
          <p:cNvSpPr>
            <a:spLocks noGrp="1"/>
          </p:cNvSpPr>
          <p:nvPr>
            <p:ph type="title"/>
          </p:nvPr>
        </p:nvSpPr>
        <p:spPr>
          <a:xfrm>
            <a:off x="5334000" y="1062038"/>
            <a:ext cx="6096000" cy="2881311"/>
          </a:xfrm>
        </p:spPr>
        <p:txBody>
          <a:bodyPr vert="horz" lIns="91440" tIns="45720" rIns="91440" bIns="45720" rtlCol="0" anchor="b" anchorCtr="0">
            <a:normAutofit/>
          </a:bodyPr>
          <a:lstStyle/>
          <a:p>
            <a:pPr algn="r"/>
            <a:r>
              <a:rPr lang="en-US" sz="8000"/>
              <a:t>Articles</a:t>
            </a:r>
          </a:p>
        </p:txBody>
      </p:sp>
      <p:sp>
        <p:nvSpPr>
          <p:cNvPr id="7" name="Text Placeholder 6">
            <a:extLst>
              <a:ext uri="{FF2B5EF4-FFF2-40B4-BE49-F238E27FC236}">
                <a16:creationId xmlns:a16="http://schemas.microsoft.com/office/drawing/2014/main" id="{195D7EC9-1325-4170-B8F2-DD43D9D92993}"/>
              </a:ext>
            </a:extLst>
          </p:cNvPr>
          <p:cNvSpPr>
            <a:spLocks noGrp="1"/>
          </p:cNvSpPr>
          <p:nvPr>
            <p:ph type="body" sz="half" idx="2"/>
          </p:nvPr>
        </p:nvSpPr>
        <p:spPr>
          <a:xfrm>
            <a:off x="5334000" y="4170408"/>
            <a:ext cx="6096000" cy="1625554"/>
          </a:xfrm>
        </p:spPr>
        <p:txBody>
          <a:bodyPr vert="horz" lIns="91440" tIns="45720" rIns="91440" bIns="45720" rtlCol="0">
            <a:normAutofit/>
          </a:bodyPr>
          <a:lstStyle/>
          <a:p>
            <a:pPr algn="r"/>
            <a:r>
              <a:rPr lang="en-US" sz="2400"/>
              <a:t>Collection of historically relevant media</a:t>
            </a:r>
          </a:p>
        </p:txBody>
      </p:sp>
      <p:pic>
        <p:nvPicPr>
          <p:cNvPr id="9" name="Picture Placeholder 8" descr="Text&#10;&#10;Description automatically generated">
            <a:extLst>
              <a:ext uri="{FF2B5EF4-FFF2-40B4-BE49-F238E27FC236}">
                <a16:creationId xmlns:a16="http://schemas.microsoft.com/office/drawing/2014/main" id="{920624E1-65A4-4FF5-B239-BBE0F0ED5D2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4762"/>
          <a:stretch/>
        </p:blipFill>
        <p:spPr>
          <a:xfrm>
            <a:off x="-2" y="-1"/>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p:spPr>
      </p:pic>
      <p:grpSp>
        <p:nvGrpSpPr>
          <p:cNvPr id="21" name="Group 15">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2" name="Freeform: Shape 16">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7">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440111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F34C78-9F29-451F-8799-B31905388CED}"/>
              </a:ext>
            </a:extLst>
          </p:cNvPr>
          <p:cNvSpPr>
            <a:spLocks noGrp="1"/>
          </p:cNvSpPr>
          <p:nvPr>
            <p:ph type="title"/>
          </p:nvPr>
        </p:nvSpPr>
        <p:spPr/>
        <p:txBody>
          <a:bodyPr/>
          <a:lstStyle/>
          <a:p>
            <a:r>
              <a:rPr lang="en-US" dirty="0"/>
              <a:t>Media/articles continued</a:t>
            </a:r>
          </a:p>
        </p:txBody>
      </p:sp>
      <p:sp>
        <p:nvSpPr>
          <p:cNvPr id="7" name="Content Placeholder 6">
            <a:extLst>
              <a:ext uri="{FF2B5EF4-FFF2-40B4-BE49-F238E27FC236}">
                <a16:creationId xmlns:a16="http://schemas.microsoft.com/office/drawing/2014/main" id="{8F17CFFB-52B4-4E68-8B54-1174E2F28F83}"/>
              </a:ext>
            </a:extLst>
          </p:cNvPr>
          <p:cNvSpPr>
            <a:spLocks noGrp="1"/>
          </p:cNvSpPr>
          <p:nvPr>
            <p:ph idx="1"/>
          </p:nvPr>
        </p:nvSpPr>
        <p:spPr>
          <a:xfrm>
            <a:off x="5334000" y="1524000"/>
            <a:ext cx="6096000" cy="4885678"/>
          </a:xfrm>
        </p:spPr>
        <p:txBody>
          <a:bodyPr>
            <a:normAutofit fontScale="85000" lnSpcReduction="10000"/>
          </a:bodyPr>
          <a:lstStyle/>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http://yaquipride.com/pdf/articles/190909_SUNSET-YAQUI-IN-EXILEx.pdf</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https://www.otago.ac.nz/english-linguistics/english/lowry/content/08_literature/08_pages/barbarous.html</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https://www.onlytribal.com/yaqui-tribe.asp</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https://www.nytimes.com/1885/07/09/archives/cajeme-the-yaqui-chief-career-of-the-sonora-outlaw-who-defies-the.html</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https://cdnc.ucr.edu/?a=d&amp;d=SFC18990809.2.39&amp;e=-------en--20--1--txt-txIN--------1</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https://chroniclingamerica.loc.gov/lccn/sn84031081/1906-03-29/ed-1/seq-7/</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https://cdnc.ucr.edu/?a=d&amp;d=SFC19090207.2.199.9&amp;e=-------en--20--1--txt-txIN--------1</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https://apnews.com/article/business-ff873a43313a6d3b9446cd420499548c</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https://azmemory.azlibrary.gov/digital/collection/eltucsonense/id/4246/</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 Placeholder 5">
            <a:extLst>
              <a:ext uri="{FF2B5EF4-FFF2-40B4-BE49-F238E27FC236}">
                <a16:creationId xmlns:a16="http://schemas.microsoft.com/office/drawing/2014/main" id="{9B554B08-1A46-45E1-9B97-D3F45D8B4D2D}"/>
              </a:ext>
            </a:extLst>
          </p:cNvPr>
          <p:cNvSpPr>
            <a:spLocks noGrp="1"/>
          </p:cNvSpPr>
          <p:nvPr>
            <p:ph type="body" sz="half" idx="2"/>
          </p:nvPr>
        </p:nvSpPr>
        <p:spPr/>
        <p:txBody>
          <a:bodyPr>
            <a:normAutofit fontScale="92500" lnSpcReduction="20000"/>
          </a:bodyPr>
          <a:lstStyle/>
          <a:p>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https://azcapitoltimes.com/news/2018/05/14/thamar-richey-and-her-yaqui-students-2/</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dirty="0">
                <a:hlinkClick r:id="rId12"/>
              </a:rPr>
              <a:t>https://www.washingtonpost.com/outlook/2021/06/27/deadly-battle-over-control-yaqui-river-will-affect-us-all/</a:t>
            </a:r>
            <a:endParaRPr lang="en-US" dirty="0"/>
          </a:p>
          <a:p>
            <a:r>
              <a:rPr lang="en-US" dirty="0">
                <a:hlinkClick r:id="rId13"/>
              </a:rPr>
              <a:t>https://www.nytimes.com/1886/05/10/archives/the-yaqui-war-in-mexico.html</a:t>
            </a:r>
            <a:endParaRPr lang="en-US" dirty="0"/>
          </a:p>
          <a:p>
            <a:r>
              <a:rPr lang="en-US" dirty="0">
                <a:hlinkClick r:id="rId14"/>
              </a:rPr>
              <a:t>https://indigenousmexico.org/sonora/watching-the-yaquis-from-los-angeles-1894-1937-enduring-resistance-in-the-face-of-extermination/?print=print</a:t>
            </a:r>
            <a:endParaRPr lang="en-US" dirty="0"/>
          </a:p>
          <a:p>
            <a:endParaRPr lang="en-US" dirty="0"/>
          </a:p>
        </p:txBody>
      </p:sp>
    </p:spTree>
    <p:extLst>
      <p:ext uri="{BB962C8B-B14F-4D97-AF65-F5344CB8AC3E}">
        <p14:creationId xmlns:p14="http://schemas.microsoft.com/office/powerpoint/2010/main" val="1349942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5B11-CBE1-405F-8537-0ABEE4F84C1B}"/>
              </a:ext>
            </a:extLst>
          </p:cNvPr>
          <p:cNvSpPr>
            <a:spLocks noGrp="1"/>
          </p:cNvSpPr>
          <p:nvPr>
            <p:ph type="title"/>
          </p:nvPr>
        </p:nvSpPr>
        <p:spPr/>
        <p:txBody>
          <a:bodyPr/>
          <a:lstStyle/>
          <a:p>
            <a:r>
              <a:rPr lang="en-US" dirty="0"/>
              <a:t>Scholarly Article</a:t>
            </a:r>
          </a:p>
        </p:txBody>
      </p:sp>
      <p:sp>
        <p:nvSpPr>
          <p:cNvPr id="4" name="Content Placeholder 3">
            <a:extLst>
              <a:ext uri="{FF2B5EF4-FFF2-40B4-BE49-F238E27FC236}">
                <a16:creationId xmlns:a16="http://schemas.microsoft.com/office/drawing/2014/main" id="{CE8AD507-EDF7-41D7-BFDD-9E31A9D051C3}"/>
              </a:ext>
            </a:extLst>
          </p:cNvPr>
          <p:cNvSpPr>
            <a:spLocks noGrp="1"/>
          </p:cNvSpPr>
          <p:nvPr>
            <p:ph sz="half" idx="1"/>
          </p:nvPr>
        </p:nvSpPr>
        <p:spPr/>
        <p:txBody>
          <a:bodyPr/>
          <a:lstStyle/>
          <a:p>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https://www.jstor.org/stable/41696297?read-now=1&amp;refreqid=excelsior%3A2dfb4c20d16d29420e9915e72a454fa2&amp;seq=12#page_scan_tab_contents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97A43F21-17D5-4249-8B24-869394F4A4B8}"/>
              </a:ext>
            </a:extLst>
          </p:cNvPr>
          <p:cNvSpPr>
            <a:spLocks noGrp="1"/>
          </p:cNvSpPr>
          <p:nvPr>
            <p:ph sz="half" idx="2"/>
          </p:nvPr>
        </p:nvSpPr>
        <p:spPr/>
        <p:txBody>
          <a:bodyPr>
            <a:normAutofit/>
          </a:bodyPr>
          <a:lstStyle/>
          <a:p>
            <a:r>
              <a:rPr lang="en-US" dirty="0">
                <a:hlinkClick r:id="rId3"/>
              </a:rPr>
              <a:t>https://digitalcommons.unl.edu/cgi/viewcontent.cgi?article=1024&amp;context=historydiss</a:t>
            </a:r>
            <a:endParaRPr lang="en-US" dirty="0"/>
          </a:p>
          <a:p>
            <a:endParaRPr lang="en-US" dirty="0"/>
          </a:p>
          <a:p>
            <a:endParaRPr lang="en-US" dirty="0"/>
          </a:p>
        </p:txBody>
      </p:sp>
    </p:spTree>
    <p:extLst>
      <p:ext uri="{BB962C8B-B14F-4D97-AF65-F5344CB8AC3E}">
        <p14:creationId xmlns:p14="http://schemas.microsoft.com/office/powerpoint/2010/main" val="1734364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person, old&#10;&#10;Description automatically generated">
            <a:extLst>
              <a:ext uri="{FF2B5EF4-FFF2-40B4-BE49-F238E27FC236}">
                <a16:creationId xmlns:a16="http://schemas.microsoft.com/office/drawing/2014/main" id="{B354EC27-1198-4F09-9142-6D0DBD7C66C0}"/>
              </a:ext>
            </a:extLst>
          </p:cNvPr>
          <p:cNvPicPr>
            <a:picLocks noChangeAspect="1"/>
          </p:cNvPicPr>
          <p:nvPr/>
        </p:nvPicPr>
        <p:blipFill rotWithShape="1">
          <a:blip r:embed="rId2">
            <a:extLst>
              <a:ext uri="{28A0092B-C50C-407E-A947-70E740481C1C}">
                <a14:useLocalDpi xmlns:a14="http://schemas.microsoft.com/office/drawing/2010/main" val="0"/>
              </a:ext>
            </a:extLst>
          </a:blip>
          <a:srcRect t="10541" r="1" b="3578"/>
          <a:stretch/>
        </p:blipFill>
        <p:spPr>
          <a:xfrm>
            <a:off x="20" y="10"/>
            <a:ext cx="12191435" cy="6857989"/>
          </a:xfrm>
          <a:prstGeom prst="rect">
            <a:avLst/>
          </a:prstGeom>
        </p:spPr>
      </p:pic>
      <p:sp>
        <p:nvSpPr>
          <p:cNvPr id="37" name="Rectangle 33">
            <a:extLst>
              <a:ext uri="{FF2B5EF4-FFF2-40B4-BE49-F238E27FC236}">
                <a16:creationId xmlns:a16="http://schemas.microsoft.com/office/drawing/2014/main" id="{70B1A9B2-C051-494A-A1E0-2E4EF693C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4525"/>
            <a:ext cx="12192001" cy="4571998"/>
          </a:xfrm>
          <a:prstGeom prst="rect">
            <a:avLst/>
          </a:prstGeom>
          <a:gradFill flip="none" rotWithShape="1">
            <a:gsLst>
              <a:gs pos="41000">
                <a:srgbClr val="000000">
                  <a:alpha val="40000"/>
                </a:srgbClr>
              </a:gs>
              <a:gs pos="75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E3B166-362A-4988-B477-3344A9B8D794}"/>
              </a:ext>
            </a:extLst>
          </p:cNvPr>
          <p:cNvSpPr>
            <a:spLocks noGrp="1"/>
          </p:cNvSpPr>
          <p:nvPr>
            <p:ph type="title"/>
          </p:nvPr>
        </p:nvSpPr>
        <p:spPr>
          <a:xfrm>
            <a:off x="762000" y="1524000"/>
            <a:ext cx="5334000" cy="4271962"/>
          </a:xfrm>
        </p:spPr>
        <p:txBody>
          <a:bodyPr vert="horz" lIns="91440" tIns="45720" rIns="91440" bIns="45720" rtlCol="0" anchor="b" anchorCtr="0">
            <a:normAutofit/>
          </a:bodyPr>
          <a:lstStyle/>
          <a:p>
            <a:r>
              <a:rPr lang="en-US" sz="8000">
                <a:solidFill>
                  <a:srgbClr val="FFFFFF"/>
                </a:solidFill>
              </a:rPr>
              <a:t>My Family</a:t>
            </a:r>
          </a:p>
        </p:txBody>
      </p:sp>
      <p:sp>
        <p:nvSpPr>
          <p:cNvPr id="3" name="Text Placeholder 2">
            <a:extLst>
              <a:ext uri="{FF2B5EF4-FFF2-40B4-BE49-F238E27FC236}">
                <a16:creationId xmlns:a16="http://schemas.microsoft.com/office/drawing/2014/main" id="{148292AC-DF9A-4476-B2CA-FE23FDE9DF18}"/>
              </a:ext>
            </a:extLst>
          </p:cNvPr>
          <p:cNvSpPr>
            <a:spLocks noGrp="1"/>
          </p:cNvSpPr>
          <p:nvPr>
            <p:ph type="body" idx="1"/>
          </p:nvPr>
        </p:nvSpPr>
        <p:spPr>
          <a:xfrm>
            <a:off x="6857998" y="4572000"/>
            <a:ext cx="4572001" cy="1223962"/>
          </a:xfrm>
        </p:spPr>
        <p:txBody>
          <a:bodyPr vert="horz" lIns="91440" tIns="45720" rIns="91440" bIns="45720" rtlCol="0">
            <a:normAutofit fontScale="92500" lnSpcReduction="10000"/>
          </a:bodyPr>
          <a:lstStyle/>
          <a:p>
            <a:r>
              <a:rPr lang="en-US" sz="1500" dirty="0">
                <a:solidFill>
                  <a:srgbClr val="FFFFFF"/>
                </a:solidFill>
              </a:rPr>
              <a:t>I couldn’t tell you who these people are in my photo album. This project is for others like me whose family’s traumatic history left holes in our stories. It’s a place where I can help fill those holes for myself and others. Perhaps also a place to start filling those empty parts</a:t>
            </a:r>
          </a:p>
        </p:txBody>
      </p:sp>
    </p:spTree>
    <p:extLst>
      <p:ext uri="{BB962C8B-B14F-4D97-AF65-F5344CB8AC3E}">
        <p14:creationId xmlns:p14="http://schemas.microsoft.com/office/powerpoint/2010/main" val="3379679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CE98C-3791-4A9A-A382-C397448B7069}"/>
              </a:ext>
            </a:extLst>
          </p:cNvPr>
          <p:cNvSpPr>
            <a:spLocks noGrp="1"/>
          </p:cNvSpPr>
          <p:nvPr>
            <p:ph type="title"/>
          </p:nvPr>
        </p:nvSpPr>
        <p:spPr>
          <a:xfrm>
            <a:off x="761999" y="1163595"/>
            <a:ext cx="6029325" cy="2855956"/>
          </a:xfrm>
        </p:spPr>
        <p:txBody>
          <a:bodyPr vert="horz" lIns="91440" tIns="45720" rIns="91440" bIns="45720" rtlCol="0" anchor="b" anchorCtr="0">
            <a:normAutofit/>
          </a:bodyPr>
          <a:lstStyle/>
          <a:p>
            <a:r>
              <a:rPr lang="en-US" sz="8000"/>
              <a:t>There is a need…</a:t>
            </a:r>
          </a:p>
        </p:txBody>
      </p:sp>
      <p:sp>
        <p:nvSpPr>
          <p:cNvPr id="3" name="Text Placeholder 2">
            <a:extLst>
              <a:ext uri="{FF2B5EF4-FFF2-40B4-BE49-F238E27FC236}">
                <a16:creationId xmlns:a16="http://schemas.microsoft.com/office/drawing/2014/main" id="{7F98FC58-E826-4E85-AC72-98052A8C6A28}"/>
              </a:ext>
            </a:extLst>
          </p:cNvPr>
          <p:cNvSpPr>
            <a:spLocks noGrp="1"/>
          </p:cNvSpPr>
          <p:nvPr>
            <p:ph type="body" idx="1"/>
          </p:nvPr>
        </p:nvSpPr>
        <p:spPr>
          <a:xfrm>
            <a:off x="762000" y="4200525"/>
            <a:ext cx="6029324" cy="1595437"/>
          </a:xfrm>
        </p:spPr>
        <p:txBody>
          <a:bodyPr vert="horz" lIns="91440" tIns="45720" rIns="91440" bIns="45720" rtlCol="0">
            <a:normAutofit/>
          </a:bodyPr>
          <a:lstStyle/>
          <a:p>
            <a:r>
              <a:rPr lang="en-US" sz="800" dirty="0">
                <a:solidFill>
                  <a:schemeClr val="tx1"/>
                </a:solidFill>
              </a:rPr>
              <a:t>The information obtained in these slides is abundant, for adults. What about the younger community who is not submerged in the culture filled with oral traditions and culture? </a:t>
            </a:r>
          </a:p>
          <a:p>
            <a:r>
              <a:rPr lang="en-US" sz="800" dirty="0">
                <a:solidFill>
                  <a:schemeClr val="tx1"/>
                </a:solidFill>
              </a:rPr>
              <a:t>I was one of those children and there is little to no children’s literature or access to for children of a young age. </a:t>
            </a:r>
          </a:p>
          <a:p>
            <a:r>
              <a:rPr lang="en-US" sz="800" dirty="0">
                <a:solidFill>
                  <a:schemeClr val="tx1"/>
                </a:solidFill>
              </a:rPr>
              <a:t>Additionally, this is a living project. For me, I will use this information to learn more about my Yaqui family history, culture and maybe even perhaps, create a children’s book about my journey, the stories and more. This has inspired me. </a:t>
            </a:r>
          </a:p>
          <a:p>
            <a:r>
              <a:rPr lang="en-US" sz="800" dirty="0">
                <a:solidFill>
                  <a:schemeClr val="tx1"/>
                </a:solidFill>
              </a:rPr>
              <a:t>Thank you,</a:t>
            </a:r>
          </a:p>
          <a:p>
            <a:r>
              <a:rPr lang="en-US" sz="800" dirty="0">
                <a:solidFill>
                  <a:schemeClr val="tx1"/>
                </a:solidFill>
              </a:rPr>
              <a:t>Patricia Palomera- Granddaughter of Yoeme Migrant tribe members Mercedes </a:t>
            </a:r>
            <a:r>
              <a:rPr lang="en-US" sz="800" dirty="0" err="1">
                <a:solidFill>
                  <a:schemeClr val="tx1"/>
                </a:solidFill>
              </a:rPr>
              <a:t>Villaescusa</a:t>
            </a:r>
            <a:r>
              <a:rPr lang="en-US" sz="800" dirty="0">
                <a:solidFill>
                  <a:schemeClr val="tx1"/>
                </a:solidFill>
              </a:rPr>
              <a:t> ( pictured on the left) and Teodoro Mendoza</a:t>
            </a:r>
          </a:p>
        </p:txBody>
      </p:sp>
      <p:pic>
        <p:nvPicPr>
          <p:cNvPr id="5" name="Picture 4" descr="A group of women posing for a picture&#10;&#10;Description automatically generated with low confidence">
            <a:extLst>
              <a:ext uri="{FF2B5EF4-FFF2-40B4-BE49-F238E27FC236}">
                <a16:creationId xmlns:a16="http://schemas.microsoft.com/office/drawing/2014/main" id="{4649FF09-5368-44C0-B6A2-9EEFD68B19B9}"/>
              </a:ext>
            </a:extLst>
          </p:cNvPr>
          <p:cNvPicPr>
            <a:picLocks noChangeAspect="1"/>
          </p:cNvPicPr>
          <p:nvPr/>
        </p:nvPicPr>
        <p:blipFill rotWithShape="1">
          <a:blip r:embed="rId2">
            <a:extLst>
              <a:ext uri="{28A0092B-C50C-407E-A947-70E740481C1C}">
                <a14:useLocalDpi xmlns:a14="http://schemas.microsoft.com/office/drawing/2010/main" val="0"/>
              </a:ext>
            </a:extLst>
          </a:blip>
          <a:srcRect r="4321"/>
          <a:stretch/>
        </p:blipFill>
        <p:spPr>
          <a:xfrm>
            <a:off x="7648048"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25" name="Group 20">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22" name="Freeform: Shape 21">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930154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7">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C427E4-44D0-49EA-8623-2267CFD9E3F2}"/>
              </a:ext>
            </a:extLst>
          </p:cNvPr>
          <p:cNvSpPr>
            <a:spLocks noGrp="1"/>
          </p:cNvSpPr>
          <p:nvPr>
            <p:ph type="title"/>
          </p:nvPr>
        </p:nvSpPr>
        <p:spPr>
          <a:xfrm>
            <a:off x="6210299" y="766916"/>
            <a:ext cx="3667125" cy="1793220"/>
          </a:xfrm>
        </p:spPr>
        <p:txBody>
          <a:bodyPr vert="horz" lIns="91440" tIns="45720" rIns="91440" bIns="45720" rtlCol="0" anchor="b" anchorCtr="0">
            <a:normAutofit fontScale="90000"/>
          </a:bodyPr>
          <a:lstStyle/>
          <a:p>
            <a:pPr algn="r"/>
            <a:r>
              <a:rPr lang="en-US" sz="5600" dirty="0"/>
              <a:t>Reference materials</a:t>
            </a:r>
            <a:br>
              <a:rPr lang="en-US" sz="5600" dirty="0"/>
            </a:br>
            <a:endParaRPr lang="en-US" sz="5600" dirty="0"/>
          </a:p>
        </p:txBody>
      </p:sp>
      <p:sp>
        <p:nvSpPr>
          <p:cNvPr id="3" name="Text Placeholder 2">
            <a:extLst>
              <a:ext uri="{FF2B5EF4-FFF2-40B4-BE49-F238E27FC236}">
                <a16:creationId xmlns:a16="http://schemas.microsoft.com/office/drawing/2014/main" id="{D8D6F13B-166D-45B5-B1A3-68413426A145}"/>
              </a:ext>
            </a:extLst>
          </p:cNvPr>
          <p:cNvSpPr>
            <a:spLocks noGrp="1"/>
          </p:cNvSpPr>
          <p:nvPr>
            <p:ph type="body" idx="1"/>
          </p:nvPr>
        </p:nvSpPr>
        <p:spPr>
          <a:xfrm>
            <a:off x="6096000" y="3809999"/>
            <a:ext cx="5334000" cy="1985963"/>
          </a:xfrm>
        </p:spPr>
        <p:txBody>
          <a:bodyPr vert="horz" lIns="91440" tIns="45720" rIns="91440" bIns="45720" rtlCol="0">
            <a:normAutofit/>
          </a:bodyPr>
          <a:lstStyle/>
          <a:p>
            <a:pPr algn="r"/>
            <a:r>
              <a:rPr lang="en-US" sz="1000">
                <a:solidFill>
                  <a:schemeClr val="tx1"/>
                </a:solidFill>
                <a:hlinkClick r:id="rId2"/>
              </a:rPr>
              <a:t>https://www.encyclopedia.com/history/latin-america-and-caribbean/mesoamerican-indigenous-peoples/yaqui</a:t>
            </a:r>
            <a:endParaRPr lang="en-US" sz="1000">
              <a:solidFill>
                <a:schemeClr val="tx1"/>
              </a:solidFill>
            </a:endParaRPr>
          </a:p>
          <a:p>
            <a:pPr algn="r"/>
            <a:endParaRPr lang="en-US" sz="1000">
              <a:solidFill>
                <a:schemeClr val="tx1"/>
              </a:solidFill>
            </a:endParaRPr>
          </a:p>
          <a:p>
            <a:pPr algn="r"/>
            <a:r>
              <a:rPr lang="en-US" sz="1000">
                <a:solidFill>
                  <a:schemeClr val="tx1"/>
                </a:solidFill>
                <a:hlinkClick r:id="rId3"/>
              </a:rPr>
              <a:t>https://www.wikiwand.com/en/Yaqui</a:t>
            </a:r>
            <a:endParaRPr lang="en-US" sz="1000">
              <a:solidFill>
                <a:schemeClr val="tx1"/>
              </a:solidFill>
            </a:endParaRPr>
          </a:p>
          <a:p>
            <a:pPr algn="r"/>
            <a:endParaRPr lang="en-US" sz="1000">
              <a:solidFill>
                <a:schemeClr val="tx1"/>
              </a:solidFill>
            </a:endParaRPr>
          </a:p>
          <a:p>
            <a:pPr algn="r"/>
            <a:r>
              <a:rPr lang="en-US" sz="1000">
                <a:solidFill>
                  <a:schemeClr val="tx1"/>
                </a:solidFill>
                <a:hlinkClick r:id="rId4"/>
              </a:rPr>
              <a:t>https://en.wikipedia.org/wiki/Yaqui</a:t>
            </a:r>
            <a:endParaRPr lang="en-US" sz="1000">
              <a:solidFill>
                <a:schemeClr val="tx1"/>
              </a:solidFill>
            </a:endParaRPr>
          </a:p>
          <a:p>
            <a:pPr algn="r"/>
            <a:endParaRPr lang="en-US" sz="1000">
              <a:solidFill>
                <a:schemeClr val="tx1"/>
              </a:solidFill>
            </a:endParaRPr>
          </a:p>
          <a:p>
            <a:pPr algn="r"/>
            <a:r>
              <a:rPr lang="en-US" sz="1000">
                <a:solidFill>
                  <a:schemeClr val="tx1"/>
                </a:solidFill>
                <a:hlinkClick r:id="rId5"/>
              </a:rPr>
              <a:t>https://www.nps.gov/articles/yoeme.htm</a:t>
            </a:r>
            <a:endParaRPr lang="en-US" sz="1000">
              <a:solidFill>
                <a:schemeClr val="tx1"/>
              </a:solidFill>
            </a:endParaRPr>
          </a:p>
          <a:p>
            <a:pPr algn="r"/>
            <a:endParaRPr lang="en-US" sz="1000">
              <a:solidFill>
                <a:schemeClr val="tx1"/>
              </a:solidFill>
            </a:endParaRPr>
          </a:p>
          <a:p>
            <a:pPr algn="r"/>
            <a:endParaRPr lang="en-US" sz="1000">
              <a:solidFill>
                <a:schemeClr val="tx1"/>
              </a:solidFill>
            </a:endParaRPr>
          </a:p>
          <a:p>
            <a:pPr algn="r"/>
            <a:endParaRPr lang="en-US" sz="1000">
              <a:solidFill>
                <a:schemeClr val="tx1"/>
              </a:solidFill>
            </a:endParaRPr>
          </a:p>
          <a:p>
            <a:pPr algn="r"/>
            <a:endParaRPr lang="en-US" sz="1000">
              <a:solidFill>
                <a:schemeClr val="tx1"/>
              </a:solidFill>
            </a:endParaRPr>
          </a:p>
        </p:txBody>
      </p:sp>
      <p:pic>
        <p:nvPicPr>
          <p:cNvPr id="5" name="Picture 4" descr="Books on a shelf">
            <a:extLst>
              <a:ext uri="{FF2B5EF4-FFF2-40B4-BE49-F238E27FC236}">
                <a16:creationId xmlns:a16="http://schemas.microsoft.com/office/drawing/2014/main" id="{9010BDA2-64D5-4737-AAF9-8ADEB3E76DE7}"/>
              </a:ext>
            </a:extLst>
          </p:cNvPr>
          <p:cNvPicPr>
            <a:picLocks noChangeAspect="1"/>
          </p:cNvPicPr>
          <p:nvPr/>
        </p:nvPicPr>
        <p:blipFill rotWithShape="1">
          <a:blip r:embed="rId6">
            <a:extLst>
              <a:ext uri="{28A0092B-C50C-407E-A947-70E740481C1C}">
                <a14:useLocalDpi xmlns:a14="http://schemas.microsoft.com/office/drawing/2010/main" val="0"/>
              </a:ext>
            </a:extLst>
          </a:blip>
          <a:srcRect l="8863" r="4705" b="-2"/>
          <a:stretch/>
        </p:blipFill>
        <p:spPr>
          <a:xfrm>
            <a:off x="762000" y="1663526"/>
            <a:ext cx="4572000" cy="3530947"/>
          </a:xfrm>
          <a:prstGeom prst="rect">
            <a:avLst/>
          </a:prstGeom>
        </p:spPr>
      </p:pic>
    </p:spTree>
    <p:extLst>
      <p:ext uri="{BB962C8B-B14F-4D97-AF65-F5344CB8AC3E}">
        <p14:creationId xmlns:p14="http://schemas.microsoft.com/office/powerpoint/2010/main" val="1077408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6CB988A-2285-4553-B70E-B82C01806C40}"/>
              </a:ext>
            </a:extLst>
          </p:cNvPr>
          <p:cNvSpPr>
            <a:spLocks noGrp="1"/>
          </p:cNvSpPr>
          <p:nvPr>
            <p:ph type="title"/>
          </p:nvPr>
        </p:nvSpPr>
        <p:spPr>
          <a:xfrm>
            <a:off x="762000" y="1009650"/>
            <a:ext cx="4400549" cy="1857375"/>
          </a:xfrm>
        </p:spPr>
        <p:txBody>
          <a:bodyPr vert="horz" lIns="91440" tIns="45720" rIns="91440" bIns="45720" rtlCol="0" anchor="b" anchorCtr="0">
            <a:normAutofit/>
          </a:bodyPr>
          <a:lstStyle/>
          <a:p>
            <a:r>
              <a:rPr lang="en-US" sz="4400" kern="1200" dirty="0">
                <a:solidFill>
                  <a:schemeClr val="tx1"/>
                </a:solidFill>
                <a:latin typeface="+mj-lt"/>
                <a:ea typeface="+mj-ea"/>
                <a:cs typeface="+mj-cs"/>
              </a:rPr>
              <a:t>Videos- Yaqui Traditions</a:t>
            </a:r>
          </a:p>
        </p:txBody>
      </p:sp>
      <p:pic>
        <p:nvPicPr>
          <p:cNvPr id="8" name="Picture 7" descr="A picture containing outdoor, sky, person, person&#10;&#10;Description automatically generated">
            <a:extLst>
              <a:ext uri="{FF2B5EF4-FFF2-40B4-BE49-F238E27FC236}">
                <a16:creationId xmlns:a16="http://schemas.microsoft.com/office/drawing/2014/main" id="{386BDFFA-0BC7-413D-8FF6-A83756B70CD0}"/>
              </a:ext>
            </a:extLst>
          </p:cNvPr>
          <p:cNvPicPr>
            <a:picLocks noChangeAspect="1"/>
          </p:cNvPicPr>
          <p:nvPr/>
        </p:nvPicPr>
        <p:blipFill rotWithShape="1">
          <a:blip r:embed="rId2">
            <a:extLst>
              <a:ext uri="{28A0092B-C50C-407E-A947-70E740481C1C}">
                <a14:useLocalDpi xmlns:a14="http://schemas.microsoft.com/office/drawing/2010/main" val="0"/>
              </a:ext>
            </a:extLst>
          </a:blip>
          <a:srcRect l="39919" r="6557"/>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40" name="Group 34">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36" name="Freeform: Shape 35">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36">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Text Placeholder 5">
            <a:extLst>
              <a:ext uri="{FF2B5EF4-FFF2-40B4-BE49-F238E27FC236}">
                <a16:creationId xmlns:a16="http://schemas.microsoft.com/office/drawing/2014/main" id="{200ED644-2673-4066-B88D-2FC166A8F954}"/>
              </a:ext>
            </a:extLst>
          </p:cNvPr>
          <p:cNvSpPr>
            <a:spLocks noGrp="1"/>
          </p:cNvSpPr>
          <p:nvPr>
            <p:ph type="body" sz="half" idx="2"/>
          </p:nvPr>
        </p:nvSpPr>
        <p:spPr>
          <a:xfrm>
            <a:off x="762000" y="3109956"/>
            <a:ext cx="4400549" cy="3167019"/>
          </a:xfrm>
        </p:spPr>
        <p:txBody>
          <a:bodyPr vert="horz" lIns="91440" tIns="45720" rIns="91440" bIns="45720" rtlCol="0" anchor="t">
            <a:normAutofit lnSpcReduction="10000"/>
          </a:bodyPr>
          <a:lstStyle/>
          <a:p>
            <a:pPr indent="-228600">
              <a:buFont typeface="Arial" panose="020B0604020202020204" pitchFamily="34" charset="0"/>
              <a:buChar char="•"/>
            </a:pPr>
            <a:r>
              <a:rPr lang="en-US" dirty="0">
                <a:hlinkClick r:id="rId4"/>
              </a:rPr>
              <a:t> </a:t>
            </a:r>
            <a:r>
              <a:rPr lang="en-US" dirty="0">
                <a:hlinkClick r:id="rId4"/>
              </a:rPr>
              <a:t>https://www.youtube.com/watch?v=doaFfzMbNeQ</a:t>
            </a:r>
            <a:endParaRPr lang="en-US" dirty="0"/>
          </a:p>
          <a:p>
            <a:pPr indent="-228600">
              <a:buFont typeface="Arial" panose="020B0604020202020204" pitchFamily="34" charset="0"/>
              <a:buChar char="•"/>
            </a:pPr>
            <a:r>
              <a:rPr lang="en-US" dirty="0">
                <a:hlinkClick r:id="rId5"/>
              </a:rPr>
              <a:t>https://www.youtube.com/watch?v=CzxIdFlurYQ</a:t>
            </a:r>
            <a:r>
              <a:rPr lang="en-US" dirty="0"/>
              <a:t>   Deer Dance</a:t>
            </a:r>
          </a:p>
          <a:p>
            <a:pPr indent="-228600">
              <a:buFont typeface="Arial" panose="020B0604020202020204" pitchFamily="34" charset="0"/>
              <a:buChar char="•"/>
            </a:pPr>
            <a:r>
              <a:rPr lang="en-US" dirty="0">
                <a:hlinkClick r:id="rId6"/>
              </a:rPr>
              <a:t>https://www.youtube.com/watch?v=ld4KQDPkGng</a:t>
            </a:r>
            <a:r>
              <a:rPr lang="en-US" dirty="0"/>
              <a:t>  Yaqui Fry Bread </a:t>
            </a:r>
          </a:p>
          <a:p>
            <a:pPr indent="-228600">
              <a:buFont typeface="Arial" panose="020B0604020202020204" pitchFamily="34" charset="0"/>
              <a:buChar char="•"/>
            </a:pPr>
            <a:r>
              <a:rPr lang="en-US" dirty="0">
                <a:hlinkClick r:id="rId7"/>
              </a:rPr>
              <a:t>https://www.youtube.com/watch?v=9Mavi3IdPUI</a:t>
            </a:r>
            <a:r>
              <a:rPr lang="en-US" dirty="0"/>
              <a:t> University of Arizona Easter Dance</a:t>
            </a:r>
          </a:p>
          <a:p>
            <a:pPr indent="-228600">
              <a:buFont typeface="Arial" panose="020B0604020202020204" pitchFamily="34" charset="0"/>
              <a:buChar char="•"/>
            </a:pPr>
            <a:r>
              <a:rPr lang="en-US" dirty="0">
                <a:hlinkClick r:id="rId8"/>
              </a:rPr>
              <a:t>https://www.youtube.com/watch?v=gfAX1GEgkQc</a:t>
            </a:r>
            <a:r>
              <a:rPr lang="en-US" dirty="0"/>
              <a:t> DeGrazia Video on Yaqui People</a:t>
            </a:r>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2630315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387B9A-453C-4D13-B669-8F6132A4A3BE}"/>
              </a:ext>
            </a:extLst>
          </p:cNvPr>
          <p:cNvSpPr>
            <a:spLocks noGrp="1"/>
          </p:cNvSpPr>
          <p:nvPr>
            <p:ph type="title"/>
          </p:nvPr>
        </p:nvSpPr>
        <p:spPr>
          <a:xfrm>
            <a:off x="762000" y="838200"/>
            <a:ext cx="3810001" cy="459419"/>
          </a:xfrm>
        </p:spPr>
        <p:txBody>
          <a:bodyPr vert="horz" lIns="91440" tIns="45720" rIns="91440" bIns="45720" rtlCol="0" anchor="b" anchorCtr="0">
            <a:normAutofit fontScale="90000"/>
          </a:bodyPr>
          <a:lstStyle/>
          <a:p>
            <a:r>
              <a:rPr lang="en-US" sz="4400" kern="1200" dirty="0">
                <a:solidFill>
                  <a:schemeClr val="tx1"/>
                </a:solidFill>
                <a:latin typeface="+mj-lt"/>
                <a:ea typeface="+mj-ea"/>
                <a:cs typeface="+mj-cs"/>
              </a:rPr>
              <a:t>More Videos</a:t>
            </a:r>
            <a:br>
              <a:rPr lang="en-US" sz="4400" kern="1200" dirty="0">
                <a:solidFill>
                  <a:schemeClr val="tx1"/>
                </a:solidFill>
                <a:latin typeface="+mj-lt"/>
                <a:ea typeface="+mj-ea"/>
                <a:cs typeface="+mj-cs"/>
              </a:rPr>
            </a:br>
            <a:endParaRPr lang="en-US" sz="4400" kern="1200" dirty="0">
              <a:solidFill>
                <a:schemeClr val="tx1"/>
              </a:solidFill>
              <a:latin typeface="+mj-lt"/>
              <a:ea typeface="+mj-ea"/>
              <a:cs typeface="+mj-cs"/>
            </a:endParaRPr>
          </a:p>
        </p:txBody>
      </p:sp>
      <p:pic>
        <p:nvPicPr>
          <p:cNvPr id="6" name="Picture Placeholder 5" descr="A picture containing post, outdoor, building, people&#10;&#10;Description automatically generated">
            <a:extLst>
              <a:ext uri="{FF2B5EF4-FFF2-40B4-BE49-F238E27FC236}">
                <a16:creationId xmlns:a16="http://schemas.microsoft.com/office/drawing/2014/main" id="{2CD48EF6-41D0-4EBD-A060-CD903625155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7231" r="1" b="1"/>
          <a:stretch/>
        </p:blipFill>
        <p:spPr>
          <a:xfrm>
            <a:off x="5334476" y="762001"/>
            <a:ext cx="6095524" cy="4707593"/>
          </a:xfrm>
          <a:custGeom>
            <a:avLst/>
            <a:gdLst/>
            <a:ahLst/>
            <a:cxnLst/>
            <a:rect l="l" t="t" r="r" b="b"/>
            <a:pathLst>
              <a:path w="6095524" h="4707593">
                <a:moveTo>
                  <a:pt x="0" y="0"/>
                </a:moveTo>
                <a:lnTo>
                  <a:pt x="6095524" y="0"/>
                </a:lnTo>
                <a:lnTo>
                  <a:pt x="6095524" y="3296937"/>
                </a:lnTo>
                <a:lnTo>
                  <a:pt x="6095524" y="3518571"/>
                </a:lnTo>
                <a:lnTo>
                  <a:pt x="6061052" y="3534000"/>
                </a:lnTo>
                <a:cubicBezTo>
                  <a:pt x="6054332" y="3536785"/>
                  <a:pt x="6046938" y="3538321"/>
                  <a:pt x="6040890" y="3542065"/>
                </a:cubicBezTo>
                <a:cubicBezTo>
                  <a:pt x="6013044" y="3559156"/>
                  <a:pt x="5986064" y="3577591"/>
                  <a:pt x="5957836" y="3594010"/>
                </a:cubicBezTo>
                <a:cubicBezTo>
                  <a:pt x="5928744" y="3611004"/>
                  <a:pt x="5902724" y="3631071"/>
                  <a:pt x="5882656" y="3658244"/>
                </a:cubicBezTo>
                <a:cubicBezTo>
                  <a:pt x="5864029" y="3683496"/>
                  <a:pt x="5845978" y="3709131"/>
                  <a:pt x="5827448" y="3734479"/>
                </a:cubicBezTo>
                <a:cubicBezTo>
                  <a:pt x="5822743" y="3740912"/>
                  <a:pt x="5818422" y="3748498"/>
                  <a:pt x="5811989" y="3752627"/>
                </a:cubicBezTo>
                <a:cubicBezTo>
                  <a:pt x="5798643" y="3761268"/>
                  <a:pt x="5784048" y="3768277"/>
                  <a:pt x="5769742" y="3775382"/>
                </a:cubicBezTo>
                <a:cubicBezTo>
                  <a:pt x="5757452" y="3781431"/>
                  <a:pt x="5744394" y="3785943"/>
                  <a:pt x="5732393" y="3792472"/>
                </a:cubicBezTo>
                <a:cubicBezTo>
                  <a:pt x="5722792" y="3797658"/>
                  <a:pt x="5714246" y="3804859"/>
                  <a:pt x="5705316" y="3811388"/>
                </a:cubicBezTo>
                <a:cubicBezTo>
                  <a:pt x="5697539" y="3817052"/>
                  <a:pt x="5688994" y="3821949"/>
                  <a:pt x="5682465" y="3828767"/>
                </a:cubicBezTo>
                <a:cubicBezTo>
                  <a:pt x="5666526" y="3845281"/>
                  <a:pt x="5650491" y="3861508"/>
                  <a:pt x="5630712" y="3873702"/>
                </a:cubicBezTo>
                <a:cubicBezTo>
                  <a:pt x="5611221" y="3885799"/>
                  <a:pt x="5592786" y="3899338"/>
                  <a:pt x="5573392" y="3911628"/>
                </a:cubicBezTo>
                <a:cubicBezTo>
                  <a:pt x="5554380" y="3923630"/>
                  <a:pt x="5537194" y="3936783"/>
                  <a:pt x="5527304" y="3958099"/>
                </a:cubicBezTo>
                <a:cubicBezTo>
                  <a:pt x="5522888" y="3967508"/>
                  <a:pt x="5516646" y="3977782"/>
                  <a:pt x="5508293" y="3983255"/>
                </a:cubicBezTo>
                <a:cubicBezTo>
                  <a:pt x="5496387" y="3991032"/>
                  <a:pt x="5481313" y="3993817"/>
                  <a:pt x="5468350" y="4000442"/>
                </a:cubicBezTo>
                <a:cubicBezTo>
                  <a:pt x="5453084" y="4008219"/>
                  <a:pt x="5435418" y="4014940"/>
                  <a:pt x="5425048" y="4027326"/>
                </a:cubicBezTo>
                <a:cubicBezTo>
                  <a:pt x="5415830" y="4038368"/>
                  <a:pt x="5406517" y="4047009"/>
                  <a:pt x="5394322" y="4054018"/>
                </a:cubicBezTo>
                <a:cubicBezTo>
                  <a:pt x="5385778" y="4058915"/>
                  <a:pt x="5379441" y="4067844"/>
                  <a:pt x="5370608" y="4071877"/>
                </a:cubicBezTo>
                <a:cubicBezTo>
                  <a:pt x="5358990" y="4077254"/>
                  <a:pt x="5347276" y="4081479"/>
                  <a:pt x="5337098" y="4089832"/>
                </a:cubicBezTo>
                <a:cubicBezTo>
                  <a:pt x="5326536" y="4098473"/>
                  <a:pt x="5314535" y="4105290"/>
                  <a:pt x="5303493" y="4113356"/>
                </a:cubicBezTo>
                <a:cubicBezTo>
                  <a:pt x="5297636" y="4117676"/>
                  <a:pt x="5292835" y="4123341"/>
                  <a:pt x="5287171" y="4127854"/>
                </a:cubicBezTo>
                <a:cubicBezTo>
                  <a:pt x="5276801" y="4136111"/>
                  <a:pt x="5266239" y="4144176"/>
                  <a:pt x="5255581" y="4151953"/>
                </a:cubicBezTo>
                <a:cubicBezTo>
                  <a:pt x="5244924" y="4159731"/>
                  <a:pt x="5234746" y="4168756"/>
                  <a:pt x="5223032" y="4174421"/>
                </a:cubicBezTo>
                <a:cubicBezTo>
                  <a:pt x="5203062" y="4184023"/>
                  <a:pt x="5181266" y="4189784"/>
                  <a:pt x="5161870" y="4200153"/>
                </a:cubicBezTo>
                <a:cubicBezTo>
                  <a:pt x="5142188" y="4210714"/>
                  <a:pt x="5123656" y="4223965"/>
                  <a:pt x="5106182" y="4237983"/>
                </a:cubicBezTo>
                <a:cubicBezTo>
                  <a:pt x="5092356" y="4249025"/>
                  <a:pt x="5079394" y="4259971"/>
                  <a:pt x="5062014" y="4265635"/>
                </a:cubicBezTo>
                <a:cubicBezTo>
                  <a:pt x="5052317" y="4268804"/>
                  <a:pt x="5042140" y="4275717"/>
                  <a:pt x="5036282" y="4283783"/>
                </a:cubicBezTo>
                <a:cubicBezTo>
                  <a:pt x="5023608" y="4301353"/>
                  <a:pt x="5007382" y="4313739"/>
                  <a:pt x="4989043" y="4324301"/>
                </a:cubicBezTo>
                <a:cubicBezTo>
                  <a:pt x="4964559" y="4338511"/>
                  <a:pt x="4940363" y="4353009"/>
                  <a:pt x="4915783" y="4366931"/>
                </a:cubicBezTo>
                <a:cubicBezTo>
                  <a:pt x="4901286" y="4375189"/>
                  <a:pt x="4886884" y="4383926"/>
                  <a:pt x="4871520" y="4389975"/>
                </a:cubicBezTo>
                <a:cubicBezTo>
                  <a:pt x="4840124" y="4402457"/>
                  <a:pt x="4807959" y="4413114"/>
                  <a:pt x="4776274" y="4424733"/>
                </a:cubicBezTo>
                <a:cubicBezTo>
                  <a:pt x="4765904" y="4428477"/>
                  <a:pt x="4756110" y="4433854"/>
                  <a:pt x="4745548" y="4437119"/>
                </a:cubicBezTo>
                <a:cubicBezTo>
                  <a:pt x="4734122" y="4440671"/>
                  <a:pt x="4721834" y="4441727"/>
                  <a:pt x="4710408" y="4445280"/>
                </a:cubicBezTo>
                <a:cubicBezTo>
                  <a:pt x="4691396" y="4451136"/>
                  <a:pt x="4672961" y="4458626"/>
                  <a:pt x="4653950" y="4464579"/>
                </a:cubicBezTo>
                <a:cubicBezTo>
                  <a:pt x="4617272" y="4476005"/>
                  <a:pt x="4580498" y="4486951"/>
                  <a:pt x="4543725" y="4497800"/>
                </a:cubicBezTo>
                <a:cubicBezTo>
                  <a:pt x="4535852" y="4500105"/>
                  <a:pt x="4527306" y="4500393"/>
                  <a:pt x="4519530" y="4502889"/>
                </a:cubicBezTo>
                <a:cubicBezTo>
                  <a:pt x="4498886" y="4509610"/>
                  <a:pt x="4478338" y="4516907"/>
                  <a:pt x="4457887" y="4524300"/>
                </a:cubicBezTo>
                <a:cubicBezTo>
                  <a:pt x="4445502" y="4528813"/>
                  <a:pt x="4433403" y="4534382"/>
                  <a:pt x="4420922" y="4538702"/>
                </a:cubicBezTo>
                <a:cubicBezTo>
                  <a:pt x="4410936" y="4542159"/>
                  <a:pt x="4400662" y="4544847"/>
                  <a:pt x="4390292" y="4546960"/>
                </a:cubicBezTo>
                <a:cubicBezTo>
                  <a:pt x="4381363" y="4548785"/>
                  <a:pt x="4372050" y="4548592"/>
                  <a:pt x="4363216" y="4550801"/>
                </a:cubicBezTo>
                <a:cubicBezTo>
                  <a:pt x="4339308" y="4556753"/>
                  <a:pt x="4315689" y="4563475"/>
                  <a:pt x="4291973" y="4569811"/>
                </a:cubicBezTo>
                <a:cubicBezTo>
                  <a:pt x="4282468" y="4572308"/>
                  <a:pt x="4272770" y="4574133"/>
                  <a:pt x="4263552" y="4577301"/>
                </a:cubicBezTo>
                <a:cubicBezTo>
                  <a:pt x="4238876" y="4585654"/>
                  <a:pt x="4214585" y="4595159"/>
                  <a:pt x="4189813" y="4603033"/>
                </a:cubicBezTo>
                <a:cubicBezTo>
                  <a:pt x="4169266" y="4609562"/>
                  <a:pt x="4148142" y="4614266"/>
                  <a:pt x="4127306" y="4620027"/>
                </a:cubicBezTo>
                <a:cubicBezTo>
                  <a:pt x="4118473" y="4622524"/>
                  <a:pt x="4110024" y="4626077"/>
                  <a:pt x="4101192" y="4628188"/>
                </a:cubicBezTo>
                <a:cubicBezTo>
                  <a:pt x="4081412" y="4632990"/>
                  <a:pt x="4061345" y="4637022"/>
                  <a:pt x="4041470" y="4641823"/>
                </a:cubicBezTo>
                <a:cubicBezTo>
                  <a:pt x="4030139" y="4644607"/>
                  <a:pt x="4019194" y="4649600"/>
                  <a:pt x="4007672" y="4651425"/>
                </a:cubicBezTo>
                <a:cubicBezTo>
                  <a:pt x="3980308" y="4655745"/>
                  <a:pt x="3952752" y="4658817"/>
                  <a:pt x="3925195" y="4662274"/>
                </a:cubicBezTo>
                <a:cubicBezTo>
                  <a:pt x="3896776" y="4665826"/>
                  <a:pt x="3868451" y="4669571"/>
                  <a:pt x="3840029" y="4672739"/>
                </a:cubicBezTo>
                <a:cubicBezTo>
                  <a:pt x="3824475" y="4674372"/>
                  <a:pt x="3808824" y="4674660"/>
                  <a:pt x="3793270" y="4676196"/>
                </a:cubicBezTo>
                <a:cubicBezTo>
                  <a:pt x="3779636" y="4677541"/>
                  <a:pt x="3766098" y="4680037"/>
                  <a:pt x="3752464" y="4681670"/>
                </a:cubicBezTo>
                <a:cubicBezTo>
                  <a:pt x="3740654" y="4683013"/>
                  <a:pt x="3728748" y="4683781"/>
                  <a:pt x="3716938" y="4685126"/>
                </a:cubicBezTo>
                <a:cubicBezTo>
                  <a:pt x="3698024" y="4687334"/>
                  <a:pt x="3679204" y="4689831"/>
                  <a:pt x="3660386" y="4692135"/>
                </a:cubicBezTo>
                <a:cubicBezTo>
                  <a:pt x="3652513" y="4692999"/>
                  <a:pt x="3644255" y="4695399"/>
                  <a:pt x="3636862" y="4693960"/>
                </a:cubicBezTo>
                <a:cubicBezTo>
                  <a:pt x="3618235" y="4690310"/>
                  <a:pt x="3599896" y="4691367"/>
                  <a:pt x="3581365" y="4693863"/>
                </a:cubicBezTo>
                <a:cubicBezTo>
                  <a:pt x="3575028" y="4694728"/>
                  <a:pt x="3568211" y="4694535"/>
                  <a:pt x="3562066" y="4692903"/>
                </a:cubicBezTo>
                <a:cubicBezTo>
                  <a:pt x="3549488" y="4689638"/>
                  <a:pt x="3537294" y="4685029"/>
                  <a:pt x="3524908" y="4680997"/>
                </a:cubicBezTo>
                <a:cubicBezTo>
                  <a:pt x="3523563" y="4680517"/>
                  <a:pt x="3521931" y="4680421"/>
                  <a:pt x="3520492" y="4680133"/>
                </a:cubicBezTo>
                <a:cubicBezTo>
                  <a:pt x="3512330" y="4678500"/>
                  <a:pt x="3504266" y="4676868"/>
                  <a:pt x="3496103" y="4675428"/>
                </a:cubicBezTo>
                <a:cubicBezTo>
                  <a:pt x="3491687" y="4674660"/>
                  <a:pt x="3487174" y="4674564"/>
                  <a:pt x="3482757" y="4673892"/>
                </a:cubicBezTo>
                <a:cubicBezTo>
                  <a:pt x="3465667" y="4671203"/>
                  <a:pt x="3446848" y="4675716"/>
                  <a:pt x="3432061" y="4664099"/>
                </a:cubicBezTo>
                <a:cubicBezTo>
                  <a:pt x="3422460" y="4656609"/>
                  <a:pt x="3413146" y="4658338"/>
                  <a:pt x="3402873" y="4659490"/>
                </a:cubicBezTo>
                <a:cubicBezTo>
                  <a:pt x="3395096" y="4660354"/>
                  <a:pt x="3387126" y="4660065"/>
                  <a:pt x="3379253" y="4660162"/>
                </a:cubicBezTo>
                <a:cubicBezTo>
                  <a:pt x="3365427" y="4660449"/>
                  <a:pt x="3351601" y="4660546"/>
                  <a:pt x="3337774" y="4661026"/>
                </a:cubicBezTo>
                <a:cubicBezTo>
                  <a:pt x="3333357" y="4661218"/>
                  <a:pt x="3328846" y="4663619"/>
                  <a:pt x="3324524" y="4663235"/>
                </a:cubicBezTo>
                <a:cubicBezTo>
                  <a:pt x="3304553" y="4661410"/>
                  <a:pt x="3284582" y="4658529"/>
                  <a:pt x="3264610" y="4656897"/>
                </a:cubicBezTo>
                <a:cubicBezTo>
                  <a:pt x="3253281" y="4655938"/>
                  <a:pt x="3241663" y="4657761"/>
                  <a:pt x="3230429" y="4656417"/>
                </a:cubicBezTo>
                <a:cubicBezTo>
                  <a:pt x="3217468" y="4654881"/>
                  <a:pt x="3204794" y="4650945"/>
                  <a:pt x="3191927" y="4648544"/>
                </a:cubicBezTo>
                <a:cubicBezTo>
                  <a:pt x="3188375" y="4647872"/>
                  <a:pt x="3184438" y="4648736"/>
                  <a:pt x="3180694" y="4648928"/>
                </a:cubicBezTo>
                <a:cubicBezTo>
                  <a:pt x="3176469" y="4649120"/>
                  <a:pt x="3172340" y="4649504"/>
                  <a:pt x="3168116" y="4649600"/>
                </a:cubicBezTo>
                <a:cubicBezTo>
                  <a:pt x="3155249" y="4649793"/>
                  <a:pt x="3142384" y="4649504"/>
                  <a:pt x="3129517" y="4650177"/>
                </a:cubicBezTo>
                <a:cubicBezTo>
                  <a:pt x="3121644" y="4650561"/>
                  <a:pt x="3113388" y="4654497"/>
                  <a:pt x="3106089" y="4653057"/>
                </a:cubicBezTo>
                <a:cubicBezTo>
                  <a:pt x="3091208" y="4650272"/>
                  <a:pt x="3076325" y="4656513"/>
                  <a:pt x="3061444" y="4651329"/>
                </a:cubicBezTo>
                <a:cubicBezTo>
                  <a:pt x="3056834" y="4649793"/>
                  <a:pt x="3050497" y="4653633"/>
                  <a:pt x="3044928" y="4653825"/>
                </a:cubicBezTo>
                <a:cubicBezTo>
                  <a:pt x="3031006" y="4654305"/>
                  <a:pt x="3017084" y="4654209"/>
                  <a:pt x="3003162" y="4654113"/>
                </a:cubicBezTo>
                <a:cubicBezTo>
                  <a:pt x="2990680" y="4654017"/>
                  <a:pt x="2977717" y="4655361"/>
                  <a:pt x="2965716" y="4652673"/>
                </a:cubicBezTo>
                <a:cubicBezTo>
                  <a:pt x="2953137" y="4649793"/>
                  <a:pt x="2941808" y="4650177"/>
                  <a:pt x="2929614" y="4653441"/>
                </a:cubicBezTo>
                <a:cubicBezTo>
                  <a:pt x="2921260" y="4655649"/>
                  <a:pt x="2912427" y="4655938"/>
                  <a:pt x="2903786" y="4656609"/>
                </a:cubicBezTo>
                <a:cubicBezTo>
                  <a:pt x="2894473" y="4657377"/>
                  <a:pt x="2884199" y="4655361"/>
                  <a:pt x="2875750" y="4658529"/>
                </a:cubicBezTo>
                <a:cubicBezTo>
                  <a:pt x="2850593" y="4667939"/>
                  <a:pt x="2824765" y="4669955"/>
                  <a:pt x="2798458" y="4669955"/>
                </a:cubicBezTo>
                <a:cubicBezTo>
                  <a:pt x="2793656" y="4669955"/>
                  <a:pt x="2788759" y="4668612"/>
                  <a:pt x="2784152" y="4667171"/>
                </a:cubicBezTo>
                <a:cubicBezTo>
                  <a:pt x="2757266" y="4658529"/>
                  <a:pt x="2730286" y="4659297"/>
                  <a:pt x="2702922" y="4664578"/>
                </a:cubicBezTo>
                <a:cubicBezTo>
                  <a:pt x="2697257" y="4665731"/>
                  <a:pt x="2690921" y="4665923"/>
                  <a:pt x="2685256" y="4664771"/>
                </a:cubicBezTo>
                <a:cubicBezTo>
                  <a:pt x="2669317" y="4661410"/>
                  <a:pt x="2653858" y="4655841"/>
                  <a:pt x="2637824" y="4653441"/>
                </a:cubicBezTo>
                <a:cubicBezTo>
                  <a:pt x="2611324" y="4649504"/>
                  <a:pt x="2588377" y="4662754"/>
                  <a:pt x="2564661" y="4671396"/>
                </a:cubicBezTo>
                <a:cubicBezTo>
                  <a:pt x="2542097" y="4679557"/>
                  <a:pt x="2522894" y="4697992"/>
                  <a:pt x="2496201" y="4693863"/>
                </a:cubicBezTo>
                <a:cubicBezTo>
                  <a:pt x="2493514" y="4693479"/>
                  <a:pt x="2490537" y="4696071"/>
                  <a:pt x="2487560" y="4696744"/>
                </a:cubicBezTo>
                <a:cubicBezTo>
                  <a:pt x="2479399" y="4698568"/>
                  <a:pt x="2471238" y="4700776"/>
                  <a:pt x="2462980" y="4701641"/>
                </a:cubicBezTo>
                <a:cubicBezTo>
                  <a:pt x="2452899" y="4702793"/>
                  <a:pt x="2442625" y="4702409"/>
                  <a:pt x="2432544" y="4703369"/>
                </a:cubicBezTo>
                <a:cubicBezTo>
                  <a:pt x="2419581" y="4704521"/>
                  <a:pt x="2406812" y="4707593"/>
                  <a:pt x="2393945" y="4707593"/>
                </a:cubicBezTo>
                <a:cubicBezTo>
                  <a:pt x="2383575" y="4707593"/>
                  <a:pt x="2373302" y="4704041"/>
                  <a:pt x="2363029" y="4702312"/>
                </a:cubicBezTo>
                <a:cubicBezTo>
                  <a:pt x="2348530" y="4699912"/>
                  <a:pt x="2332591" y="4700584"/>
                  <a:pt x="2319821" y="4694439"/>
                </a:cubicBezTo>
                <a:cubicBezTo>
                  <a:pt x="2306188" y="4687910"/>
                  <a:pt x="2293225" y="4684934"/>
                  <a:pt x="2279111" y="4686950"/>
                </a:cubicBezTo>
                <a:cubicBezTo>
                  <a:pt x="2274406" y="4687622"/>
                  <a:pt x="2268357" y="4691655"/>
                  <a:pt x="2266245" y="4695783"/>
                </a:cubicBezTo>
                <a:cubicBezTo>
                  <a:pt x="2261540" y="4705001"/>
                  <a:pt x="2255108" y="4706634"/>
                  <a:pt x="2246370" y="4703464"/>
                </a:cubicBezTo>
                <a:cubicBezTo>
                  <a:pt x="2238785" y="4700776"/>
                  <a:pt x="2229471" y="4699432"/>
                  <a:pt x="2224287" y="4694247"/>
                </a:cubicBezTo>
                <a:cubicBezTo>
                  <a:pt x="2209596" y="4679557"/>
                  <a:pt x="2190873" y="4679077"/>
                  <a:pt x="2172630" y="4675141"/>
                </a:cubicBezTo>
                <a:cubicBezTo>
                  <a:pt x="2161494" y="4672739"/>
                  <a:pt x="2151123" y="4672644"/>
                  <a:pt x="2139985" y="4674276"/>
                </a:cubicBezTo>
                <a:cubicBezTo>
                  <a:pt x="2115790" y="4677925"/>
                  <a:pt x="2092266" y="4672739"/>
                  <a:pt x="2069030" y="4666115"/>
                </a:cubicBezTo>
                <a:cubicBezTo>
                  <a:pt x="2053667" y="4661698"/>
                  <a:pt x="2037921" y="4659010"/>
                  <a:pt x="2022655" y="4654497"/>
                </a:cubicBezTo>
                <a:cubicBezTo>
                  <a:pt x="2011229" y="4651041"/>
                  <a:pt x="1999804" y="4646912"/>
                  <a:pt x="1989339" y="4641343"/>
                </a:cubicBezTo>
                <a:cubicBezTo>
                  <a:pt x="1974167" y="4633181"/>
                  <a:pt x="1960918" y="4620891"/>
                  <a:pt x="1941618" y="4624156"/>
                </a:cubicBezTo>
                <a:cubicBezTo>
                  <a:pt x="1924623" y="4627036"/>
                  <a:pt x="1909262" y="4620988"/>
                  <a:pt x="1893707" y="4615227"/>
                </a:cubicBezTo>
                <a:cubicBezTo>
                  <a:pt x="1882281" y="4611002"/>
                  <a:pt x="1870857" y="4606681"/>
                  <a:pt x="1859045" y="4603993"/>
                </a:cubicBezTo>
                <a:cubicBezTo>
                  <a:pt x="1845027" y="4600824"/>
                  <a:pt x="1829184" y="4602169"/>
                  <a:pt x="1816702" y="4596311"/>
                </a:cubicBezTo>
                <a:cubicBezTo>
                  <a:pt x="1803644" y="4590166"/>
                  <a:pt x="1792795" y="4594295"/>
                  <a:pt x="1781177" y="4596024"/>
                </a:cubicBezTo>
                <a:cubicBezTo>
                  <a:pt x="1762646" y="4598712"/>
                  <a:pt x="1744210" y="4603705"/>
                  <a:pt x="1725488" y="4597368"/>
                </a:cubicBezTo>
                <a:cubicBezTo>
                  <a:pt x="1702733" y="4589687"/>
                  <a:pt x="1680169" y="4581430"/>
                  <a:pt x="1657318" y="4574133"/>
                </a:cubicBezTo>
                <a:cubicBezTo>
                  <a:pt x="1648483" y="4571347"/>
                  <a:pt x="1638980" y="4570195"/>
                  <a:pt x="1629761" y="4568947"/>
                </a:cubicBezTo>
                <a:cubicBezTo>
                  <a:pt x="1621025" y="4567891"/>
                  <a:pt x="1610559" y="4570579"/>
                  <a:pt x="1603837" y="4566547"/>
                </a:cubicBezTo>
                <a:cubicBezTo>
                  <a:pt x="1586554" y="4556178"/>
                  <a:pt x="1568792" y="4551089"/>
                  <a:pt x="1548820" y="4551089"/>
                </a:cubicBezTo>
                <a:cubicBezTo>
                  <a:pt x="1541330" y="4551089"/>
                  <a:pt x="1534033" y="4546768"/>
                  <a:pt x="1526449" y="4545999"/>
                </a:cubicBezTo>
                <a:cubicBezTo>
                  <a:pt x="1516078" y="4545040"/>
                  <a:pt x="1504172" y="4542447"/>
                  <a:pt x="1495147" y="4546096"/>
                </a:cubicBezTo>
                <a:cubicBezTo>
                  <a:pt x="1473928" y="4554737"/>
                  <a:pt x="1456742" y="4547536"/>
                  <a:pt x="1438211" y="4538991"/>
                </a:cubicBezTo>
                <a:cubicBezTo>
                  <a:pt x="1419967" y="4530541"/>
                  <a:pt x="1400764" y="4523821"/>
                  <a:pt x="1381370" y="4518251"/>
                </a:cubicBezTo>
                <a:cubicBezTo>
                  <a:pt x="1374073" y="4516235"/>
                  <a:pt x="1365336" y="4519596"/>
                  <a:pt x="1357270" y="4520267"/>
                </a:cubicBezTo>
                <a:cubicBezTo>
                  <a:pt x="1354389" y="4520460"/>
                  <a:pt x="1351220" y="4520748"/>
                  <a:pt x="1348629" y="4519788"/>
                </a:cubicBezTo>
                <a:cubicBezTo>
                  <a:pt x="1323569" y="4510570"/>
                  <a:pt x="1298124" y="4503561"/>
                  <a:pt x="1270953" y="4508361"/>
                </a:cubicBezTo>
                <a:cubicBezTo>
                  <a:pt x="1268457" y="4508842"/>
                  <a:pt x="1265672" y="4507786"/>
                  <a:pt x="1263175" y="4507114"/>
                </a:cubicBezTo>
                <a:cubicBezTo>
                  <a:pt x="1250981" y="4503657"/>
                  <a:pt x="1239075" y="4498184"/>
                  <a:pt x="1226690" y="4496936"/>
                </a:cubicBezTo>
                <a:cubicBezTo>
                  <a:pt x="1196157" y="4493864"/>
                  <a:pt x="1165433" y="4492615"/>
                  <a:pt x="1134706" y="4490599"/>
                </a:cubicBezTo>
                <a:cubicBezTo>
                  <a:pt x="1132786" y="4490503"/>
                  <a:pt x="1130770" y="4490503"/>
                  <a:pt x="1129042" y="4489831"/>
                </a:cubicBezTo>
                <a:cubicBezTo>
                  <a:pt x="1117712" y="4485702"/>
                  <a:pt x="1107823" y="4487047"/>
                  <a:pt x="1098220" y="4494919"/>
                </a:cubicBezTo>
                <a:cubicBezTo>
                  <a:pt x="1093996" y="4498376"/>
                  <a:pt x="1088235" y="4500200"/>
                  <a:pt x="1082955" y="4502121"/>
                </a:cubicBezTo>
                <a:cubicBezTo>
                  <a:pt x="1075177" y="4505002"/>
                  <a:pt x="1067208" y="4507786"/>
                  <a:pt x="1059143" y="4509610"/>
                </a:cubicBezTo>
                <a:cubicBezTo>
                  <a:pt x="1051173" y="4511338"/>
                  <a:pt x="1042628" y="4513738"/>
                  <a:pt x="1034947" y="4512395"/>
                </a:cubicBezTo>
                <a:cubicBezTo>
                  <a:pt x="1021121" y="4509994"/>
                  <a:pt x="1007966" y="4504618"/>
                  <a:pt x="994332" y="4501064"/>
                </a:cubicBezTo>
                <a:cubicBezTo>
                  <a:pt x="989628" y="4499816"/>
                  <a:pt x="984442" y="4500009"/>
                  <a:pt x="979546" y="4499912"/>
                </a:cubicBezTo>
                <a:cubicBezTo>
                  <a:pt x="968312" y="4499625"/>
                  <a:pt x="956790" y="4502409"/>
                  <a:pt x="946613" y="4494440"/>
                </a:cubicBezTo>
                <a:cubicBezTo>
                  <a:pt x="937204" y="4486951"/>
                  <a:pt x="927697" y="4489158"/>
                  <a:pt x="917808" y="4494824"/>
                </a:cubicBezTo>
                <a:cubicBezTo>
                  <a:pt x="910703" y="4498857"/>
                  <a:pt x="902639" y="4502025"/>
                  <a:pt x="894669" y="4503561"/>
                </a:cubicBezTo>
                <a:cubicBezTo>
                  <a:pt x="883723" y="4505673"/>
                  <a:pt x="872873" y="4506538"/>
                  <a:pt x="861063" y="4505289"/>
                </a:cubicBezTo>
                <a:cubicBezTo>
                  <a:pt x="852710" y="4504425"/>
                  <a:pt x="845892" y="4504041"/>
                  <a:pt x="839363" y="4498952"/>
                </a:cubicBezTo>
                <a:cubicBezTo>
                  <a:pt x="838308" y="4498184"/>
                  <a:pt x="836388" y="4497992"/>
                  <a:pt x="834947" y="4498089"/>
                </a:cubicBezTo>
                <a:cubicBezTo>
                  <a:pt x="816032" y="4499721"/>
                  <a:pt x="797309" y="4498857"/>
                  <a:pt x="778202" y="4497704"/>
                </a:cubicBezTo>
                <a:cubicBezTo>
                  <a:pt x="753911" y="4496168"/>
                  <a:pt x="728370" y="4500680"/>
                  <a:pt x="707343" y="4516811"/>
                </a:cubicBezTo>
                <a:cubicBezTo>
                  <a:pt x="704271" y="4519212"/>
                  <a:pt x="699662" y="4520267"/>
                  <a:pt x="695629" y="4520844"/>
                </a:cubicBezTo>
                <a:cubicBezTo>
                  <a:pt x="676618" y="4523340"/>
                  <a:pt x="657511" y="4525069"/>
                  <a:pt x="638500" y="4527853"/>
                </a:cubicBezTo>
                <a:cubicBezTo>
                  <a:pt x="628130" y="4529389"/>
                  <a:pt x="617280" y="4530734"/>
                  <a:pt x="607872" y="4534958"/>
                </a:cubicBezTo>
                <a:cubicBezTo>
                  <a:pt x="598655" y="4539086"/>
                  <a:pt x="591260" y="4543983"/>
                  <a:pt x="585788" y="4535342"/>
                </a:cubicBezTo>
                <a:cubicBezTo>
                  <a:pt x="575995" y="4539951"/>
                  <a:pt x="567448" y="4543792"/>
                  <a:pt x="559097" y="4547920"/>
                </a:cubicBezTo>
                <a:cubicBezTo>
                  <a:pt x="556023" y="4549456"/>
                  <a:pt x="553431" y="4551953"/>
                  <a:pt x="550358" y="4553393"/>
                </a:cubicBezTo>
                <a:cubicBezTo>
                  <a:pt x="547093" y="4554930"/>
                  <a:pt x="543445" y="4555889"/>
                  <a:pt x="539893" y="4556657"/>
                </a:cubicBezTo>
                <a:cubicBezTo>
                  <a:pt x="524050" y="4560114"/>
                  <a:pt x="508207" y="4563282"/>
                  <a:pt x="492462" y="4567027"/>
                </a:cubicBezTo>
                <a:cubicBezTo>
                  <a:pt x="489388" y="4567795"/>
                  <a:pt x="486796" y="4570868"/>
                  <a:pt x="484011" y="4572884"/>
                </a:cubicBezTo>
                <a:cubicBezTo>
                  <a:pt x="482187" y="4574228"/>
                  <a:pt x="480363" y="4576244"/>
                  <a:pt x="478346" y="4576533"/>
                </a:cubicBezTo>
                <a:cubicBezTo>
                  <a:pt x="462984" y="4578837"/>
                  <a:pt x="447718" y="4581526"/>
                  <a:pt x="432260" y="4582678"/>
                </a:cubicBezTo>
                <a:cubicBezTo>
                  <a:pt x="419298" y="4583637"/>
                  <a:pt x="406815" y="4583350"/>
                  <a:pt x="403455" y="4600056"/>
                </a:cubicBezTo>
                <a:cubicBezTo>
                  <a:pt x="402879" y="4602937"/>
                  <a:pt x="398750" y="4606010"/>
                  <a:pt x="395583" y="4607449"/>
                </a:cubicBezTo>
                <a:cubicBezTo>
                  <a:pt x="386557" y="4611578"/>
                  <a:pt x="376954" y="4614362"/>
                  <a:pt x="368025" y="4618587"/>
                </a:cubicBezTo>
                <a:cubicBezTo>
                  <a:pt x="338741" y="4632701"/>
                  <a:pt x="308113" y="4641631"/>
                  <a:pt x="275371" y="4639999"/>
                </a:cubicBezTo>
                <a:cubicBezTo>
                  <a:pt x="265194" y="4639519"/>
                  <a:pt x="255304" y="4634333"/>
                  <a:pt x="248871" y="4632413"/>
                </a:cubicBezTo>
                <a:cubicBezTo>
                  <a:pt x="230341" y="4639999"/>
                  <a:pt x="214786" y="4647296"/>
                  <a:pt x="198559" y="4652768"/>
                </a:cubicBezTo>
                <a:cubicBezTo>
                  <a:pt x="184253" y="4657665"/>
                  <a:pt x="169274" y="4660738"/>
                  <a:pt x="154583" y="4664290"/>
                </a:cubicBezTo>
                <a:cubicBezTo>
                  <a:pt x="149206" y="4665635"/>
                  <a:pt x="143734" y="4666403"/>
                  <a:pt x="138261" y="4667075"/>
                </a:cubicBezTo>
                <a:cubicBezTo>
                  <a:pt x="121171" y="4669187"/>
                  <a:pt x="103312" y="4664099"/>
                  <a:pt x="86606" y="4672164"/>
                </a:cubicBezTo>
                <a:cubicBezTo>
                  <a:pt x="77868" y="4676389"/>
                  <a:pt x="69226" y="4681477"/>
                  <a:pt x="60009" y="4683686"/>
                </a:cubicBezTo>
                <a:cubicBezTo>
                  <a:pt x="50120" y="4686086"/>
                  <a:pt x="40446" y="4689831"/>
                  <a:pt x="30568" y="4692507"/>
                </a:cubicBezTo>
                <a:lnTo>
                  <a:pt x="0" y="4694912"/>
                </a:lnTo>
                <a:lnTo>
                  <a:pt x="0" y="4338332"/>
                </a:lnTo>
                <a:close/>
              </a:path>
            </a:pathLst>
          </a:custGeom>
          <a:effectLst>
            <a:outerShdw blurRad="381000" dist="152400" dir="5400000" algn="t" rotWithShape="0">
              <a:prstClr val="black">
                <a:alpha val="10000"/>
              </a:prstClr>
            </a:outerShdw>
          </a:effectLst>
        </p:spPr>
      </p:pic>
      <p:sp>
        <p:nvSpPr>
          <p:cNvPr id="4" name="Text Placeholder 3">
            <a:extLst>
              <a:ext uri="{FF2B5EF4-FFF2-40B4-BE49-F238E27FC236}">
                <a16:creationId xmlns:a16="http://schemas.microsoft.com/office/drawing/2014/main" id="{B9A325A4-84A3-4A3E-8A5C-5B2DCAD5AA50}"/>
              </a:ext>
            </a:extLst>
          </p:cNvPr>
          <p:cNvSpPr>
            <a:spLocks noGrp="1"/>
          </p:cNvSpPr>
          <p:nvPr>
            <p:ph type="body" sz="half" idx="2"/>
          </p:nvPr>
        </p:nvSpPr>
        <p:spPr>
          <a:xfrm>
            <a:off x="762001" y="838201"/>
            <a:ext cx="3810000" cy="5257800"/>
          </a:xfrm>
        </p:spPr>
        <p:txBody>
          <a:bodyPr vert="horz" lIns="91440" tIns="45720" rIns="91440" bIns="45720" rtlCol="0">
            <a:normAutofit lnSpcReduction="10000"/>
          </a:bodyPr>
          <a:lstStyle/>
          <a:p>
            <a:pPr indent="-228600">
              <a:buFont typeface="Arial" panose="020B0604020202020204" pitchFamily="34" charset="0"/>
              <a:buChar char="•"/>
            </a:pPr>
            <a:r>
              <a:rPr lang="en-US" dirty="0">
                <a:hlinkClick r:id="rId3"/>
              </a:rPr>
              <a:t>https://www.youtube.com/watch?v=b4NzNWwXHFQ</a:t>
            </a:r>
            <a:r>
              <a:rPr lang="en-US" dirty="0"/>
              <a:t> Yaqui recognition ceremony</a:t>
            </a:r>
          </a:p>
          <a:p>
            <a:pPr marL="0" marR="0">
              <a:lnSpc>
                <a:spcPct val="107000"/>
              </a:lnSpc>
              <a:spcBef>
                <a:spcPts val="0"/>
              </a:spcBef>
              <a:spcAft>
                <a:spcPts val="800"/>
              </a:spcAft>
            </a:pPr>
            <a:r>
              <a:rPr lang="en-US" dirty="0">
                <a:hlinkClick r:id="rId4"/>
              </a:rPr>
              <a:t>https://www.youtube.com/watch?v=Pp67tHzxhu0</a:t>
            </a:r>
            <a:r>
              <a:rPr lang="en-US" dirty="0"/>
              <a:t> Mexican Documentary on Yaqui tribes</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https://www.youtube.com/watch?v=L74qEvBq-PM</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Matachini</a:t>
            </a:r>
            <a:r>
              <a:rPr lang="en-US" sz="1800" dirty="0">
                <a:effectLst/>
                <a:latin typeface="Calibri" panose="020F0502020204030204" pitchFamily="34" charset="0"/>
                <a:ea typeface="Calibri" panose="020F0502020204030204" pitchFamily="34" charset="0"/>
                <a:cs typeface="Times New Roman" panose="02020603050405020304" pitchFamily="18" charset="0"/>
              </a:rPr>
              <a:t> Dance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https://www.youtube.com/watch?v=aSrki3TjqLE&amp;list=RDL74qEvBq-PM&amp;index=2</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1800" u="sng" dirty="0" err="1">
                <a:solidFill>
                  <a:srgbClr val="0563C1"/>
                </a:solidFill>
                <a:latin typeface="Calibri" panose="020F0502020204030204" pitchFamily="34" charset="0"/>
                <a:ea typeface="Calibri" panose="020F0502020204030204" pitchFamily="34" charset="0"/>
                <a:cs typeface="Times New Roman" panose="02020603050405020304" pitchFamily="18" charset="0"/>
              </a:rPr>
              <a:t>Matachini</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Dance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https://www.youtube.com/watch?v=kPKtKxpkh80</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563C1"/>
                </a:solidFill>
                <a:latin typeface="Calibri" panose="020F0502020204030204" pitchFamily="34" charset="0"/>
                <a:ea typeface="Calibri" panose="020F0502020204030204" pitchFamily="34" charset="0"/>
                <a:cs typeface="Times New Roman" panose="02020603050405020304" pitchFamily="18" charset="0"/>
              </a:rPr>
              <a:t>Matachinis</a:t>
            </a:r>
            <a:r>
              <a:rPr lang="en-US" sz="1800"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dance videos</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https://www.youtube.com/watch?v=4TJXAAYFMFs</a:t>
            </a:r>
            <a:r>
              <a:rPr lang="en-US"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563C1"/>
                </a:solidFill>
                <a:latin typeface="Calibri" panose="020F0502020204030204" pitchFamily="34" charset="0"/>
                <a:ea typeface="Calibri" panose="020F0502020204030204" pitchFamily="34" charset="0"/>
                <a:cs typeface="Times New Roman" panose="02020603050405020304" pitchFamily="18" charset="0"/>
              </a:rPr>
              <a:t>Yaqui Arts Festival</a:t>
            </a:r>
          </a:p>
          <a:p>
            <a:pPr marL="0" marR="0">
              <a:lnSpc>
                <a:spcPct val="107000"/>
              </a:lnSpc>
              <a:spcBef>
                <a:spcPts val="0"/>
              </a:spcBef>
              <a:spcAft>
                <a:spcPts val="800"/>
              </a:spcAft>
            </a:pPr>
            <a:r>
              <a:rPr lang="en-US" sz="18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https://www.youtube.com/watch?v=UvV12OSe-eI</a:t>
            </a:r>
            <a:r>
              <a:rPr lang="en-US" sz="18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41</a:t>
            </a:r>
            <a:r>
              <a:rPr lang="en-US" sz="1800" baseline="300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Tribal Recognition Ceremony Video</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sp>
        <p:nvSpPr>
          <p:cNvPr id="13" name="Freeform: Shape 12">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476"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476"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10">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71285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9FEAAE4-608F-4DE6-97B4-51573869A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5062873" cy="6858003"/>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8A0F151-9A16-434C-98FA-BD8DBA6D18A0}"/>
              </a:ext>
            </a:extLst>
          </p:cNvPr>
          <p:cNvSpPr>
            <a:spLocks noGrp="1"/>
          </p:cNvSpPr>
          <p:nvPr>
            <p:ph type="title"/>
          </p:nvPr>
        </p:nvSpPr>
        <p:spPr>
          <a:xfrm>
            <a:off x="686635" y="1143000"/>
            <a:ext cx="3285045" cy="4572000"/>
          </a:xfrm>
        </p:spPr>
        <p:txBody>
          <a:bodyPr vert="horz" lIns="91440" tIns="45720" rIns="91440" bIns="45720" rtlCol="0" anchor="ctr" anchorCtr="0">
            <a:normAutofit/>
          </a:bodyPr>
          <a:lstStyle/>
          <a:p>
            <a:pPr algn="r"/>
            <a:r>
              <a:rPr lang="en-US" sz="4400" kern="1200" dirty="0">
                <a:solidFill>
                  <a:schemeClr val="tx1"/>
                </a:solidFill>
                <a:latin typeface="+mj-lt"/>
                <a:ea typeface="+mj-ea"/>
                <a:cs typeface="+mj-cs"/>
              </a:rPr>
              <a:t>Videos Continued</a:t>
            </a:r>
          </a:p>
        </p:txBody>
      </p:sp>
      <p:grpSp>
        <p:nvGrpSpPr>
          <p:cNvPr id="13" name="Group 12">
            <a:extLst>
              <a:ext uri="{FF2B5EF4-FFF2-40B4-BE49-F238E27FC236}">
                <a16:creationId xmlns:a16="http://schemas.microsoft.com/office/drawing/2014/main" id="{1C03C1F1-33AC-4C16-AD56-DD6382C369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08320" y="-1"/>
            <a:ext cx="548640" cy="6858001"/>
            <a:chOff x="3697284" y="-1"/>
            <a:chExt cx="884241" cy="6858001"/>
          </a:xfrm>
          <a:effectLst>
            <a:outerShdw blurRad="381000" dist="152400" algn="l" rotWithShape="0">
              <a:prstClr val="black">
                <a:alpha val="10000"/>
              </a:prstClr>
            </a:outerShdw>
          </a:effectLst>
        </p:grpSpPr>
        <p:sp>
          <p:nvSpPr>
            <p:cNvPr id="14" name="Freeform: Shape 13">
              <a:extLst>
                <a:ext uri="{FF2B5EF4-FFF2-40B4-BE49-F238E27FC236}">
                  <a16:creationId xmlns:a16="http://schemas.microsoft.com/office/drawing/2014/main" id="{D66E751B-0173-4DAE-BDFD-D5855E48F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24F58DB-B3B0-4265-8312-823370262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a:extLst>
              <a:ext uri="{FF2B5EF4-FFF2-40B4-BE49-F238E27FC236}">
                <a16:creationId xmlns:a16="http://schemas.microsoft.com/office/drawing/2014/main" id="{7E82F0A2-B1CC-4DB9-ABC4-F199E77B5285}"/>
              </a:ext>
            </a:extLst>
          </p:cNvPr>
          <p:cNvSpPr>
            <a:spLocks noGrp="1"/>
          </p:cNvSpPr>
          <p:nvPr>
            <p:ph type="body" sz="half" idx="2"/>
          </p:nvPr>
        </p:nvSpPr>
        <p:spPr>
          <a:xfrm>
            <a:off x="5749369" y="1143000"/>
            <a:ext cx="5876395" cy="4572000"/>
          </a:xfrm>
        </p:spPr>
        <p:txBody>
          <a:bodyPr vert="horz" lIns="91440" tIns="45720" rIns="91440" bIns="45720" rtlCol="0" anchor="ctr">
            <a:normAutofit/>
          </a:bodyPr>
          <a:lstStyle/>
          <a:p>
            <a:pPr indent="-228600">
              <a:buFont typeface="Arial" panose="020B0604020202020204" pitchFamily="34" charset="0"/>
              <a:buChar char="•"/>
            </a:pPr>
            <a:r>
              <a:rPr lang="en-US" dirty="0"/>
              <a:t>Guadalupe, Three cultures </a:t>
            </a:r>
            <a:r>
              <a:rPr lang="en-US" dirty="0">
                <a:hlinkClick r:id="rId3"/>
              </a:rPr>
              <a:t>https://www.youtube.com/watch?v=ezowzU3HIdk</a:t>
            </a:r>
            <a:endParaRPr lang="en-US" dirty="0"/>
          </a:p>
          <a:p>
            <a:pPr indent="-228600">
              <a:buFont typeface="Arial" panose="020B0604020202020204" pitchFamily="34" charset="0"/>
              <a:buChar char="•"/>
            </a:pPr>
            <a:r>
              <a:rPr lang="en-US" dirty="0" err="1"/>
              <a:t>Cocorit</a:t>
            </a:r>
            <a:r>
              <a:rPr lang="en-US" dirty="0"/>
              <a:t> Museum of Yaqui History in Mexico </a:t>
            </a:r>
            <a:r>
              <a:rPr lang="en-US" dirty="0">
                <a:hlinkClick r:id="rId4"/>
              </a:rPr>
              <a:t>https://www.youtube.com/watch?v=BuDIUZipQos</a:t>
            </a:r>
            <a:endParaRPr lang="en-US" dirty="0"/>
          </a:p>
          <a:p>
            <a:pPr indent="-228600">
              <a:buFont typeface="Arial" panose="020B0604020202020204" pitchFamily="34" charset="0"/>
              <a:buChar char="•"/>
            </a:pPr>
            <a:r>
              <a:rPr lang="en-US" dirty="0">
                <a:hlinkClick r:id="rId5"/>
              </a:rPr>
              <a:t>https://www.youtube.com/watch?v=-HBtlJ212qs</a:t>
            </a:r>
            <a:r>
              <a:rPr lang="en-US" dirty="0"/>
              <a:t> Yaqui Culture preservation video</a:t>
            </a:r>
          </a:p>
          <a:p>
            <a:pPr indent="-228600">
              <a:buFont typeface="Arial" panose="020B0604020202020204" pitchFamily="34" charset="0"/>
              <a:buChar char="•"/>
            </a:pPr>
            <a:r>
              <a:rPr lang="en-US" dirty="0">
                <a:hlinkClick r:id="rId6"/>
              </a:rPr>
              <a:t>https://www.youtube.com/watch?v=0qHDlACgglo</a:t>
            </a:r>
            <a:r>
              <a:rPr lang="en-US" dirty="0"/>
              <a:t> Yaqui paper flower making video</a:t>
            </a:r>
          </a:p>
          <a:p>
            <a:pPr indent="-228600">
              <a:buFont typeface="Arial" panose="020B0604020202020204" pitchFamily="34" charset="0"/>
              <a:buChar cha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https://www.youtube.com/watch?v=WBIdZwgypTA</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Mexican Documentary on Yaqui history. </a:t>
            </a:r>
          </a:p>
          <a:p>
            <a:pPr indent="-22860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8"/>
              </a:rPr>
              <a:t>https://www.youtube.com/watch?v=X5Zs8Gyu6V8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rPr>
              <a:t>Yaqui Blessing video</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spTree>
    <p:extLst>
      <p:ext uri="{BB962C8B-B14F-4D97-AF65-F5344CB8AC3E}">
        <p14:creationId xmlns:p14="http://schemas.microsoft.com/office/powerpoint/2010/main" val="2596502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76E7F-68A9-43DB-8F68-234343DD1EBC}"/>
              </a:ext>
            </a:extLst>
          </p:cNvPr>
          <p:cNvSpPr>
            <a:spLocks noGrp="1"/>
          </p:cNvSpPr>
          <p:nvPr>
            <p:ph type="title"/>
          </p:nvPr>
        </p:nvSpPr>
        <p:spPr>
          <a:xfrm>
            <a:off x="835024" y="841377"/>
            <a:ext cx="4745505" cy="1666499"/>
          </a:xfrm>
        </p:spPr>
        <p:txBody>
          <a:bodyPr vert="horz" lIns="91440" tIns="45720" rIns="91440" bIns="45720" rtlCol="0" anchor="b" anchorCtr="0">
            <a:normAutofit/>
          </a:bodyPr>
          <a:lstStyle/>
          <a:p>
            <a:r>
              <a:rPr lang="en-US" sz="4400" kern="1200">
                <a:solidFill>
                  <a:schemeClr val="tx1"/>
                </a:solidFill>
                <a:latin typeface="+mj-lt"/>
                <a:ea typeface="+mj-ea"/>
                <a:cs typeface="+mj-cs"/>
              </a:rPr>
              <a:t>Maps and Timelines</a:t>
            </a:r>
          </a:p>
        </p:txBody>
      </p:sp>
      <p:sp>
        <p:nvSpPr>
          <p:cNvPr id="4" name="Text Placeholder 3">
            <a:extLst>
              <a:ext uri="{FF2B5EF4-FFF2-40B4-BE49-F238E27FC236}">
                <a16:creationId xmlns:a16="http://schemas.microsoft.com/office/drawing/2014/main" id="{54CDF211-055A-47C8-BEF6-5DD5A25A47A9}"/>
              </a:ext>
            </a:extLst>
          </p:cNvPr>
          <p:cNvSpPr>
            <a:spLocks noGrp="1"/>
          </p:cNvSpPr>
          <p:nvPr>
            <p:ph type="body" sz="half" idx="2"/>
          </p:nvPr>
        </p:nvSpPr>
        <p:spPr>
          <a:xfrm>
            <a:off x="835022" y="2796988"/>
            <a:ext cx="4745505" cy="3280777"/>
          </a:xfrm>
        </p:spPr>
        <p:txBody>
          <a:bodyPr vert="horz" lIns="91440" tIns="45720" rIns="91440" bIns="45720" rtlCol="0">
            <a:normAutofit/>
          </a:bodyPr>
          <a:lstStyle/>
          <a:p>
            <a:pPr indent="-228600">
              <a:buFont typeface="Arial" panose="020B0604020202020204" pitchFamily="34" charset="0"/>
              <a:buChar char="•"/>
            </a:pPr>
            <a:r>
              <a:rPr lang="en-US" dirty="0">
                <a:hlinkClick r:id="rId2"/>
              </a:rPr>
              <a:t>https://native-land.ca/maps/territories/yaqui/</a:t>
            </a:r>
            <a:endParaRPr lang="en-US" dirty="0"/>
          </a:p>
          <a:p>
            <a:pPr indent="-228600">
              <a:buFont typeface="Arial" panose="020B0604020202020204" pitchFamily="34" charset="0"/>
              <a:buChar char="•"/>
            </a:pPr>
            <a:r>
              <a:rPr lang="en-US" dirty="0">
                <a:hlinkClick r:id="rId3"/>
              </a:rPr>
              <a:t>http://www.watersecuritynetwork.org/wp-content/uploads/2015/03/deGrenade_Yaqui_Map.jpg</a:t>
            </a:r>
            <a:endParaRPr lang="en-US" dirty="0"/>
          </a:p>
          <a:p>
            <a:pPr indent="-228600">
              <a:buFont typeface="Arial" panose="020B0604020202020204" pitchFamily="34" charset="0"/>
              <a:buChar char="•"/>
            </a:pPr>
            <a:r>
              <a:rPr lang="en-US" dirty="0">
                <a:hlinkClick r:id="rId4"/>
              </a:rPr>
              <a:t>https://guides.loc.gov/chronicling-america-yaqui</a:t>
            </a:r>
            <a:r>
              <a:rPr lang="en-US" dirty="0"/>
              <a:t> War timeline</a:t>
            </a:r>
          </a:p>
          <a:p>
            <a:pPr indent="-228600">
              <a:buFont typeface="Arial" panose="020B0604020202020204" pitchFamily="34" charset="0"/>
              <a:buChar char="•"/>
            </a:pPr>
            <a:r>
              <a:rPr lang="en-US" dirty="0">
                <a:hlinkClick r:id="rId5"/>
              </a:rPr>
              <a:t>https://yaquitribetexas.com/history</a:t>
            </a:r>
            <a:endParaRPr lang="en-US" dirty="0"/>
          </a:p>
          <a:p>
            <a:pPr indent="-228600">
              <a:buFont typeface="Arial" panose="020B0604020202020204" pitchFamily="34" charset="0"/>
              <a:buChar char="•"/>
            </a:pPr>
            <a:r>
              <a:rPr lang="en-US" dirty="0">
                <a:hlinkClick r:id="rId6"/>
              </a:rPr>
              <a:t>https://native-land.ca/</a:t>
            </a:r>
            <a:endParaRPr lang="en-US" dirty="0"/>
          </a:p>
          <a:p>
            <a:pPr indent="-228600">
              <a:buFont typeface="Arial" panose="020B0604020202020204" pitchFamily="34" charset="0"/>
              <a:buChar char="•"/>
            </a:pPr>
            <a:endParaRPr lang="en-US" dirty="0"/>
          </a:p>
          <a:p>
            <a:pPr indent="-228600">
              <a:buFont typeface="Arial" panose="020B0604020202020204" pitchFamily="34" charset="0"/>
              <a:buChar char="•"/>
            </a:pPr>
            <a:endParaRPr lang="en-US" dirty="0"/>
          </a:p>
        </p:txBody>
      </p:sp>
      <p:grpSp>
        <p:nvGrpSpPr>
          <p:cNvPr id="13" name="Group 12">
            <a:extLst>
              <a:ext uri="{FF2B5EF4-FFF2-40B4-BE49-F238E27FC236}">
                <a16:creationId xmlns:a16="http://schemas.microsoft.com/office/drawing/2014/main" id="{6A15AA18-4B71-46A7-A76C-9CF96DE14F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841376"/>
            <a:ext cx="5260976" cy="4707593"/>
            <a:chOff x="6096000" y="841376"/>
            <a:chExt cx="5260976" cy="4707593"/>
          </a:xfrm>
          <a:effectLst>
            <a:outerShdw blurRad="381000" dist="152400" dir="5400000" algn="ctr" rotWithShape="0">
              <a:srgbClr val="000000">
                <a:alpha val="10000"/>
              </a:srgbClr>
            </a:outerShdw>
          </a:effectLst>
        </p:grpSpPr>
        <p:grpSp>
          <p:nvGrpSpPr>
            <p:cNvPr id="14" name="Group 13">
              <a:extLst>
                <a:ext uri="{FF2B5EF4-FFF2-40B4-BE49-F238E27FC236}">
                  <a16:creationId xmlns:a16="http://schemas.microsoft.com/office/drawing/2014/main" id="{34DE4BFB-2B70-4E62-89FD-1D466CCFE2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8" name="Freeform: Shape 17">
                <a:extLst>
                  <a:ext uri="{FF2B5EF4-FFF2-40B4-BE49-F238E27FC236}">
                    <a16:creationId xmlns:a16="http://schemas.microsoft.com/office/drawing/2014/main" id="{464E5BEB-6761-4106-B1D6-D9A6908B4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11FAE02-7EEB-4450-9123-148CC979D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5" name="Group 14">
              <a:extLst>
                <a:ext uri="{FF2B5EF4-FFF2-40B4-BE49-F238E27FC236}">
                  <a16:creationId xmlns:a16="http://schemas.microsoft.com/office/drawing/2014/main" id="{F62FB0BB-9179-4751-A08F-1DBBC8B87E1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6" name="Freeform: Shape 15">
                <a:extLst>
                  <a:ext uri="{FF2B5EF4-FFF2-40B4-BE49-F238E27FC236}">
                    <a16:creationId xmlns:a16="http://schemas.microsoft.com/office/drawing/2014/main" id="{33819F96-CF55-40C3-A784-AC461852C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0578D5C7-AD30-4D50-98FC-F0E0C28CD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7">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6" name="Picture Placeholder 5" descr="Map&#10;&#10;Description automatically generated">
            <a:extLst>
              <a:ext uri="{FF2B5EF4-FFF2-40B4-BE49-F238E27FC236}">
                <a16:creationId xmlns:a16="http://schemas.microsoft.com/office/drawing/2014/main" id="{3DE34A69-8F8B-4D7C-9323-37C0B53A34C6}"/>
              </a:ext>
            </a:extLst>
          </p:cNvPr>
          <p:cNvPicPr>
            <a:picLocks noGrp="1" noChangeAspect="1"/>
          </p:cNvPicPr>
          <p:nvPr>
            <p:ph type="pic" idx="1"/>
          </p:nvPr>
        </p:nvPicPr>
        <p:blipFill>
          <a:blip r:embed="rId8">
            <a:extLst>
              <a:ext uri="{28A0092B-C50C-407E-A947-70E740481C1C}">
                <a14:useLocalDpi xmlns:a14="http://schemas.microsoft.com/office/drawing/2010/main" val="0"/>
              </a:ext>
            </a:extLst>
          </a:blip>
          <a:srcRect t="15800" b="15800"/>
          <a:stretch>
            <a:fillRect/>
          </a:stretch>
        </p:blipFill>
        <p:spPr>
          <a:xfrm>
            <a:off x="6541932" y="1519016"/>
            <a:ext cx="4369112" cy="2726981"/>
          </a:xfrm>
          <a:prstGeom prst="rect">
            <a:avLst/>
          </a:prstGeom>
        </p:spPr>
      </p:pic>
    </p:spTree>
    <p:extLst>
      <p:ext uri="{BB962C8B-B14F-4D97-AF65-F5344CB8AC3E}">
        <p14:creationId xmlns:p14="http://schemas.microsoft.com/office/powerpoint/2010/main" val="4206032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EC9D45-81AC-4B6B-9B98-FDE7A9A062E8}"/>
              </a:ext>
            </a:extLst>
          </p:cNvPr>
          <p:cNvSpPr>
            <a:spLocks noGrp="1"/>
          </p:cNvSpPr>
          <p:nvPr>
            <p:ph type="title"/>
          </p:nvPr>
        </p:nvSpPr>
        <p:spPr/>
        <p:txBody>
          <a:bodyPr/>
          <a:lstStyle/>
          <a:p>
            <a:r>
              <a:rPr lang="en-US" dirty="0"/>
              <a:t>Books for children</a:t>
            </a:r>
          </a:p>
        </p:txBody>
      </p:sp>
      <p:sp>
        <p:nvSpPr>
          <p:cNvPr id="6" name="Text Placeholder 5">
            <a:extLst>
              <a:ext uri="{FF2B5EF4-FFF2-40B4-BE49-F238E27FC236}">
                <a16:creationId xmlns:a16="http://schemas.microsoft.com/office/drawing/2014/main" id="{5D6CF996-508A-467B-B48D-8FCB3C684A4B}"/>
              </a:ext>
            </a:extLst>
          </p:cNvPr>
          <p:cNvSpPr>
            <a:spLocks noGrp="1"/>
          </p:cNvSpPr>
          <p:nvPr>
            <p:ph type="body" idx="1"/>
          </p:nvPr>
        </p:nvSpPr>
        <p:spPr>
          <a:xfrm>
            <a:off x="762000" y="2286000"/>
            <a:ext cx="4572001" cy="1016494"/>
          </a:xfrm>
        </p:spPr>
        <p:txBody>
          <a:bodyPr>
            <a:normAutofit fontScale="40000" lnSpcReduction="20000"/>
          </a:bodyPr>
          <a:lstStyle/>
          <a:p>
            <a:pPr algn="l" fontAlgn="base"/>
            <a:r>
              <a:rPr lang="en-US" b="1" i="0" dirty="0">
                <a:effectLst/>
                <a:latin typeface="inherit"/>
              </a:rPr>
              <a:t>Yaqui Legends of Life</a:t>
            </a:r>
            <a:endParaRPr lang="en-US" b="0" i="0" dirty="0">
              <a:solidFill>
                <a:srgbClr val="666666"/>
              </a:solidFill>
              <a:effectLst/>
              <a:latin typeface="Open Sans" panose="020B0606030504020204" pitchFamily="34" charset="0"/>
            </a:endParaRPr>
          </a:p>
          <a:p>
            <a:pPr algn="l" fontAlgn="base"/>
            <a:r>
              <a:rPr lang="en-US" b="0" i="0" dirty="0">
                <a:solidFill>
                  <a:srgbClr val="666666"/>
                </a:solidFill>
                <a:effectLst/>
                <a:latin typeface="Open Sans" panose="020B0606030504020204" pitchFamily="34" charset="0"/>
              </a:rPr>
              <a:t>From earliest times, the Yaqui people have had to overcome many oppressive and exploitative conditions to continue their own laws and customs. Many of their tribal stories reflect this struggle and are preserved in this collection of Yaqui legends and myths</a:t>
            </a:r>
          </a:p>
          <a:p>
            <a:endParaRPr lang="en-US" dirty="0"/>
          </a:p>
        </p:txBody>
      </p:sp>
      <p:sp>
        <p:nvSpPr>
          <p:cNvPr id="7" name="Content Placeholder 6">
            <a:extLst>
              <a:ext uri="{FF2B5EF4-FFF2-40B4-BE49-F238E27FC236}">
                <a16:creationId xmlns:a16="http://schemas.microsoft.com/office/drawing/2014/main" id="{F12D1C59-1A39-44C4-8C85-233DAF0A42EF}"/>
              </a:ext>
            </a:extLst>
          </p:cNvPr>
          <p:cNvSpPr>
            <a:spLocks noGrp="1"/>
          </p:cNvSpPr>
          <p:nvPr>
            <p:ph sz="half" idx="2"/>
          </p:nvPr>
        </p:nvSpPr>
        <p:spPr/>
        <p:txBody>
          <a:bodyPr/>
          <a:lstStyle/>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ext Placeholder 7">
            <a:extLst>
              <a:ext uri="{FF2B5EF4-FFF2-40B4-BE49-F238E27FC236}">
                <a16:creationId xmlns:a16="http://schemas.microsoft.com/office/drawing/2014/main" id="{D96EF678-A789-4406-8C99-6B9BE5BF8805}"/>
              </a:ext>
            </a:extLst>
          </p:cNvPr>
          <p:cNvSpPr>
            <a:spLocks noGrp="1"/>
          </p:cNvSpPr>
          <p:nvPr>
            <p:ph type="body" sz="quarter" idx="3"/>
          </p:nvPr>
        </p:nvSpPr>
        <p:spPr/>
        <p:txBody>
          <a:bodyPr>
            <a:normAutofit fontScale="40000" lnSpcReduction="20000"/>
          </a:bodyPr>
          <a:lstStyle/>
          <a:p>
            <a:r>
              <a:rPr lang="en-US" dirty="0"/>
              <a:t>Yaqui Coloring book</a:t>
            </a:r>
          </a:p>
          <a:p>
            <a:br>
              <a:rPr lang="en-US" dirty="0"/>
            </a:br>
            <a:r>
              <a:rPr lang="en-US" b="0" i="0" dirty="0">
                <a:solidFill>
                  <a:srgbClr val="666666"/>
                </a:solidFill>
                <a:effectLst/>
                <a:latin typeface="Open Sans" panose="020B0604020202020204" pitchFamily="34" charset="0"/>
              </a:rPr>
              <a:t>A coloring book of drawings to help children learn about Yaqui tribal culture of the Southwest. Includes dancers, animals, food plants, sacred symbols and more from this ancient culture</a:t>
            </a:r>
            <a:endParaRPr lang="en-US" dirty="0"/>
          </a:p>
        </p:txBody>
      </p:sp>
      <p:pic>
        <p:nvPicPr>
          <p:cNvPr id="11" name="Content Placeholder 10" descr="A picture containing text, container&#10;&#10;Description automatically generated">
            <a:extLst>
              <a:ext uri="{FF2B5EF4-FFF2-40B4-BE49-F238E27FC236}">
                <a16:creationId xmlns:a16="http://schemas.microsoft.com/office/drawing/2014/main" id="{D891C3AF-CB88-4A5F-A740-6237A69F25B2}"/>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8329612" y="3529806"/>
            <a:ext cx="1628775" cy="2095500"/>
          </a:xfrm>
        </p:spPr>
      </p:pic>
      <p:pic>
        <p:nvPicPr>
          <p:cNvPr id="13" name="Picture 12" descr="A picture containing text&#10;&#10;Description automatically generated">
            <a:extLst>
              <a:ext uri="{FF2B5EF4-FFF2-40B4-BE49-F238E27FC236}">
                <a16:creationId xmlns:a16="http://schemas.microsoft.com/office/drawing/2014/main" id="{C3DB4DF8-1981-46EE-A689-6FD9719DF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613" y="3366671"/>
            <a:ext cx="1390650" cy="2095500"/>
          </a:xfrm>
          <a:prstGeom prst="rect">
            <a:avLst/>
          </a:prstGeom>
        </p:spPr>
      </p:pic>
    </p:spTree>
    <p:extLst>
      <p:ext uri="{BB962C8B-B14F-4D97-AF65-F5344CB8AC3E}">
        <p14:creationId xmlns:p14="http://schemas.microsoft.com/office/powerpoint/2010/main" val="2667293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9D77EC9-9224-43FC-87EB-E616BA717102}"/>
              </a:ext>
            </a:extLst>
          </p:cNvPr>
          <p:cNvSpPr>
            <a:spLocks noGrp="1"/>
          </p:cNvSpPr>
          <p:nvPr>
            <p:ph type="title"/>
          </p:nvPr>
        </p:nvSpPr>
        <p:spPr>
          <a:xfrm>
            <a:off x="762000" y="762000"/>
            <a:ext cx="6095998" cy="2025649"/>
          </a:xfrm>
        </p:spPr>
        <p:txBody>
          <a:bodyPr anchor="b">
            <a:normAutofit/>
          </a:bodyPr>
          <a:lstStyle/>
          <a:p>
            <a:r>
              <a:rPr lang="en-US" dirty="0"/>
              <a:t>Literature</a:t>
            </a:r>
          </a:p>
        </p:txBody>
      </p:sp>
      <p:sp>
        <p:nvSpPr>
          <p:cNvPr id="6" name="Content Placeholder 5">
            <a:extLst>
              <a:ext uri="{FF2B5EF4-FFF2-40B4-BE49-F238E27FC236}">
                <a16:creationId xmlns:a16="http://schemas.microsoft.com/office/drawing/2014/main" id="{7081F416-D6BB-4A89-91BC-EA80B301F7B5}"/>
              </a:ext>
            </a:extLst>
          </p:cNvPr>
          <p:cNvSpPr>
            <a:spLocks noGrp="1"/>
          </p:cNvSpPr>
          <p:nvPr>
            <p:ph idx="1"/>
          </p:nvPr>
        </p:nvSpPr>
        <p:spPr>
          <a:xfrm>
            <a:off x="762000" y="3047999"/>
            <a:ext cx="6095997" cy="3048001"/>
          </a:xfrm>
        </p:spPr>
        <p:txBody>
          <a:bodyPr>
            <a:normAutofit/>
          </a:bodyPr>
          <a:lstStyle/>
          <a:p>
            <a:r>
              <a:rPr lang="en-US" sz="1100" b="1" i="0" u="none" strike="noStrike">
                <a:effectLst/>
                <a:latin typeface="Verdana" panose="020B0604030504040204" pitchFamily="34" charset="0"/>
                <a:hlinkClick r:id="rId2" tooltip="See more information about this book"/>
              </a:rPr>
              <a:t>Autobiography of a Yaqui Poet</a:t>
            </a:r>
            <a:br>
              <a:rPr lang="en-US" sz="1100" b="0" i="0">
                <a:effectLst/>
                <a:latin typeface="Verdana" panose="020B0604030504040204" pitchFamily="34" charset="0"/>
              </a:rPr>
            </a:br>
            <a:r>
              <a:rPr lang="en-US" sz="1100" b="0" i="0">
                <a:effectLst/>
                <a:latin typeface="Verdana" panose="020B0604030504040204" pitchFamily="34" charset="0"/>
              </a:rPr>
              <a:t>Refugio </a:t>
            </a:r>
            <a:r>
              <a:rPr lang="en-US" sz="1100" b="0" i="0" err="1">
                <a:effectLst/>
                <a:latin typeface="Verdana" panose="020B0604030504040204" pitchFamily="34" charset="0"/>
              </a:rPr>
              <a:t>Savala</a:t>
            </a:r>
            <a:r>
              <a:rPr lang="en-US" sz="1100" b="0" i="0">
                <a:effectLst/>
                <a:latin typeface="Verdana" panose="020B0604030504040204" pitchFamily="34" charset="0"/>
              </a:rPr>
              <a:t>; Edited by Kathleen M. Sands</a:t>
            </a:r>
            <a:br>
              <a:rPr lang="en-US" sz="1100" b="0" i="0">
                <a:effectLst/>
                <a:latin typeface="Verdana" panose="020B0604030504040204" pitchFamily="34" charset="0"/>
              </a:rPr>
            </a:br>
            <a:r>
              <a:rPr lang="en-US" sz="1100" b="0" i="1">
                <a:effectLst/>
                <a:latin typeface="Verdana" panose="020B0604030504040204" pitchFamily="34" charset="0"/>
              </a:rPr>
              <a:t>University of Arizona Press, 1980</a:t>
            </a:r>
            <a:br>
              <a:rPr lang="en-US" sz="1100" b="0" i="0">
                <a:effectLst/>
                <a:latin typeface="Verdana" panose="020B0604030504040204" pitchFamily="34" charset="0"/>
              </a:rPr>
            </a:br>
            <a:r>
              <a:rPr lang="en-US" sz="1100" b="0" i="0">
                <a:effectLst/>
                <a:latin typeface="Verdana" panose="020B0604030504040204" pitchFamily="34" charset="0"/>
              </a:rPr>
              <a:t>Library of Congress F1221.Y3S28 | Dewey Decimal 970.00497</a:t>
            </a:r>
          </a:p>
          <a:p>
            <a:r>
              <a:rPr lang="en-US" sz="1100" b="0" i="0">
                <a:effectLst/>
                <a:latin typeface="Verdana" panose="020B0604030504040204" pitchFamily="34" charset="0"/>
              </a:rPr>
              <a:t>This is the major literary achievement of a sensitive, gifted man. The author is a Yaqui Indian, a railroad gandy dancer who sees beauty in iron spikes and rail clamps as well as in twilight-purple mountains and glossy-leafed cottonwood trees. In the seventy years following his flight from the Yaqui-Mexican wars in Sonora, </a:t>
            </a:r>
            <a:r>
              <a:rPr lang="en-US" sz="1100" b="0" i="0" err="1">
                <a:effectLst/>
                <a:latin typeface="Verdana" panose="020B0604030504040204" pitchFamily="34" charset="0"/>
              </a:rPr>
              <a:t>Savala</a:t>
            </a:r>
            <a:r>
              <a:rPr lang="en-US" sz="1100" b="0" i="0">
                <a:effectLst/>
                <a:latin typeface="Verdana" panose="020B0604030504040204" pitchFamily="34" charset="0"/>
              </a:rPr>
              <a:t> became a talented poet and loving recorder of his people's cultural heritage. A large sampling of his original works appears in the interpretations section of this book. Together with the beautifully written autobiography, they offer a unique view of Arizona Yaqui culture and history, railroading in the American West, and the personal and artistic growth of a Native American man of letters.</a:t>
            </a:r>
          </a:p>
          <a:p>
            <a:endParaRPr lang="en-US" sz="1100"/>
          </a:p>
        </p:txBody>
      </p:sp>
      <p:pic>
        <p:nvPicPr>
          <p:cNvPr id="8" name="Picture 7" descr="A picture containing text&#10;&#10;Description automatically generated">
            <a:extLst>
              <a:ext uri="{FF2B5EF4-FFF2-40B4-BE49-F238E27FC236}">
                <a16:creationId xmlns:a16="http://schemas.microsoft.com/office/drawing/2014/main" id="{CE17B22C-DF19-4DB4-A247-1A265DE7C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4715" y="762000"/>
            <a:ext cx="3455222" cy="5333999"/>
          </a:xfrm>
          <a:prstGeom prst="rect">
            <a:avLst/>
          </a:prstGeom>
        </p:spPr>
      </p:pic>
    </p:spTree>
    <p:extLst>
      <p:ext uri="{BB962C8B-B14F-4D97-AF65-F5344CB8AC3E}">
        <p14:creationId xmlns:p14="http://schemas.microsoft.com/office/powerpoint/2010/main" val="1572339024"/>
      </p:ext>
    </p:extLst>
  </p:cSld>
  <p:clrMapOvr>
    <a:masterClrMapping/>
  </p:clrMapOvr>
</p:sld>
</file>

<file path=ppt/theme/theme1.xml><?xml version="1.0" encoding="utf-8"?>
<a:theme xmlns:a="http://schemas.openxmlformats.org/drawingml/2006/main" name="TornVTI">
  <a:themeElements>
    <a:clrScheme name="AnalogousFromLightSeedRightStep">
      <a:dk1>
        <a:srgbClr val="000000"/>
      </a:dk1>
      <a:lt1>
        <a:srgbClr val="FFFFFF"/>
      </a:lt1>
      <a:dk2>
        <a:srgbClr val="41242E"/>
      </a:dk2>
      <a:lt2>
        <a:srgbClr val="E8E6E2"/>
      </a:lt2>
      <a:accent1>
        <a:srgbClr val="94A4C5"/>
      </a:accent1>
      <a:accent2>
        <a:srgbClr val="847FBA"/>
      </a:accent2>
      <a:accent3>
        <a:srgbClr val="AF96C6"/>
      </a:accent3>
      <a:accent4>
        <a:srgbClr val="B67FBA"/>
      </a:accent4>
      <a:accent5>
        <a:srgbClr val="C593B4"/>
      </a:accent5>
      <a:accent6>
        <a:srgbClr val="BA7F8D"/>
      </a:accent6>
      <a:hlink>
        <a:srgbClr val="938059"/>
      </a:hlink>
      <a:folHlink>
        <a:srgbClr val="7F7F7F"/>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30869</TotalTime>
  <Words>3173</Words>
  <Application>Microsoft Office PowerPoint</Application>
  <PresentationFormat>Widescreen</PresentationFormat>
  <Paragraphs>129</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inherit</vt:lpstr>
      <vt:lpstr>Open Sans</vt:lpstr>
      <vt:lpstr>Verdana</vt:lpstr>
      <vt:lpstr>Verdana Pro</vt:lpstr>
      <vt:lpstr>Verdana Pro Cond SemiBold</vt:lpstr>
      <vt:lpstr>TornVTI</vt:lpstr>
      <vt:lpstr>Yoeme</vt:lpstr>
      <vt:lpstr>My Family</vt:lpstr>
      <vt:lpstr>Reference materials </vt:lpstr>
      <vt:lpstr>Videos- Yaqui Traditions</vt:lpstr>
      <vt:lpstr>More Videos </vt:lpstr>
      <vt:lpstr>Videos Continued</vt:lpstr>
      <vt:lpstr>Maps and Timelines</vt:lpstr>
      <vt:lpstr>Books for children</vt:lpstr>
      <vt:lpstr>Literature</vt:lpstr>
      <vt:lpstr>Literature</vt:lpstr>
      <vt:lpstr>Literature</vt:lpstr>
      <vt:lpstr>Literature</vt:lpstr>
      <vt:lpstr>Literature</vt:lpstr>
      <vt:lpstr>Literature</vt:lpstr>
      <vt:lpstr>Literature</vt:lpstr>
      <vt:lpstr>Cajeme-Hero of the Yoeme people </vt:lpstr>
      <vt:lpstr>Articles</vt:lpstr>
      <vt:lpstr>Media/articles continued</vt:lpstr>
      <vt:lpstr>Scholarly Article</vt:lpstr>
      <vt:lpstr>There is a need…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Yoeme</dc:title>
  <dc:creator>Palomera, Patricia</dc:creator>
  <cp:lastModifiedBy>Palomera, Patricia</cp:lastModifiedBy>
  <cp:revision>22</cp:revision>
  <dcterms:created xsi:type="dcterms:W3CDTF">2021-06-28T20:09:20Z</dcterms:created>
  <dcterms:modified xsi:type="dcterms:W3CDTF">2021-07-20T06:38:44Z</dcterms:modified>
</cp:coreProperties>
</file>